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0" r:id="rId2"/>
    <p:sldId id="272" r:id="rId3"/>
    <p:sldId id="274" r:id="rId4"/>
    <p:sldId id="275" r:id="rId5"/>
    <p:sldId id="276" r:id="rId6"/>
    <p:sldId id="277" r:id="rId7"/>
    <p:sldId id="278" r:id="rId8"/>
    <p:sldId id="279" r:id="rId9"/>
    <p:sldId id="280" r:id="rId10"/>
    <p:sldId id="281" r:id="rId11"/>
    <p:sldId id="282" r:id="rId12"/>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Lst>
  <p:sldSz cx="18288000" cy="10287000"/>
  <p:notesSz cx="6858000" cy="9144000"/>
  <p:embeddedFontLst>
    <p:embeddedFont>
      <p:font typeface="Archivo Black" panose="020B0604020202020204" charset="0"/>
      <p:regular r:id="rId26"/>
    </p:embeddedFont>
    <p:embeddedFont>
      <p:font typeface="Poppins" panose="020B0604020202020204" charset="0"/>
      <p:regular r:id="rId27"/>
    </p:embeddedFont>
    <p:embeddedFont>
      <p:font typeface="Montserrat Classic Bold" panose="020B0604020202020204" charset="0"/>
      <p:regular r:id="rId28"/>
    </p:embeddedFont>
    <p:embeddedFont>
      <p:font typeface="Canva Sans" panose="020B0604020202020204" charset="0"/>
      <p:regular r:id="rId29"/>
    </p:embeddedFont>
    <p:embeddedFont>
      <p:font typeface="Codec Pro ExtraBold" panose="020B0604020202020204" charset="0"/>
      <p:regular r:id="rId30"/>
    </p:embeddedFont>
    <p:embeddedFont>
      <p:font typeface="Open Sauce" panose="020B0604020202020204" charset="0"/>
      <p:regular r:id="rId31"/>
    </p:embeddedFont>
    <p:embeddedFont>
      <p:font typeface="Poppins Italics" panose="020B0604020202020204" charset="0"/>
      <p:regular r:id="rId32"/>
    </p:embeddedFont>
    <p:embeddedFont>
      <p:font typeface="Poetsen" panose="020B0604020202020204" charset="0"/>
      <p:regular r:id="rId33"/>
    </p:embeddedFont>
    <p:embeddedFont>
      <p:font typeface="Arimo Bold" panose="020B0604020202020204" charset="0"/>
      <p:regular r:id="rId34"/>
    </p:embeddedFont>
    <p:embeddedFont>
      <p:font typeface="Arimo" panose="020B0604020202020204" charset="0"/>
      <p:regular r:id="rId35"/>
    </p:embeddedFont>
    <p:embeddedFont>
      <p:font typeface="Poppins Medium" panose="020B0604020202020204" charset="0"/>
      <p:regular r:id="rId36"/>
    </p:embeddedFont>
    <p:embeddedFont>
      <p:font typeface="Calibri" panose="020F0502020204030204" pitchFamily="34" charset="0"/>
      <p:regular r:id="rId37"/>
      <p:bold r:id="rId38"/>
    </p:embeddedFont>
    <p:embeddedFont>
      <p:font typeface="Poppins Bold" panose="020B0604020202020204" charset="0"/>
      <p:regular r:id="rId39"/>
    </p:embeddedFont>
    <p:embeddedFont>
      <p:font typeface="Montserrat Light" panose="020B0604020202020204" charset="0"/>
      <p:regular r:id="rId40"/>
    </p:embeddedFont>
    <p:embeddedFont>
      <p:font typeface="Canva San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04-Nov-24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04-Nov-24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9.png"/><Relationship Id="rId7" Type="http://schemas.openxmlformats.org/officeDocument/2006/relationships/image" Target="../media/image4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10.svg"/><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hyperlink" Target="https://github.com/M7mdAhmd/customer-sentiment-analysis" TargetMode="Externa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9.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7.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28987"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4785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047854"/>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grpSp>
        <p:nvGrpSpPr>
          <p:cNvPr id="13" name="Group 13"/>
          <p:cNvGrpSpPr/>
          <p:nvPr/>
        </p:nvGrpSpPr>
        <p:grpSpPr>
          <a:xfrm>
            <a:off x="12958186" y="657554"/>
            <a:ext cx="4600072" cy="8868357"/>
            <a:chOff x="0" y="0"/>
            <a:chExt cx="667995" cy="1287810"/>
          </a:xfrm>
        </p:grpSpPr>
        <p:sp>
          <p:nvSpPr>
            <p:cNvPr id="14" name="Freeform 14"/>
            <p:cNvSpPr/>
            <p:nvPr/>
          </p:nvSpPr>
          <p:spPr>
            <a:xfrm>
              <a:off x="0" y="0"/>
              <a:ext cx="667995" cy="1287810"/>
            </a:xfrm>
            <a:custGeom>
              <a:avLst/>
              <a:gdLst/>
              <a:ahLst/>
              <a:cxnLst/>
              <a:rect l="l" t="t" r="r" b="b"/>
              <a:pathLst>
                <a:path w="667995" h="1287810">
                  <a:moveTo>
                    <a:pt x="0" y="0"/>
                  </a:moveTo>
                  <a:lnTo>
                    <a:pt x="667995" y="0"/>
                  </a:lnTo>
                  <a:lnTo>
                    <a:pt x="667995" y="1287810"/>
                  </a:lnTo>
                  <a:lnTo>
                    <a:pt x="0" y="1287810"/>
                  </a:lnTo>
                  <a:close/>
                </a:path>
              </a:pathLst>
            </a:custGeom>
            <a:blipFill>
              <a:blip r:embed="rId6"/>
              <a:stretch>
                <a:fillRect l="-115150" r="-74211"/>
              </a:stretch>
            </a:blipFill>
          </p:spPr>
        </p:sp>
      </p:grpSp>
      <p:sp>
        <p:nvSpPr>
          <p:cNvPr id="15" name="Freeform 15"/>
          <p:cNvSpPr/>
          <p:nvPr/>
        </p:nvSpPr>
        <p:spPr>
          <a:xfrm>
            <a:off x="1800459" y="564962"/>
            <a:ext cx="1601785" cy="1472609"/>
          </a:xfrm>
          <a:custGeom>
            <a:avLst/>
            <a:gdLst/>
            <a:ahLst/>
            <a:cxnLst/>
            <a:rect l="l" t="t" r="r" b="b"/>
            <a:pathLst>
              <a:path w="1601785" h="1472609">
                <a:moveTo>
                  <a:pt x="0" y="0"/>
                </a:moveTo>
                <a:lnTo>
                  <a:pt x="1601785" y="0"/>
                </a:lnTo>
                <a:lnTo>
                  <a:pt x="1601785" y="1472609"/>
                </a:lnTo>
                <a:lnTo>
                  <a:pt x="0" y="1472609"/>
                </a:lnTo>
                <a:lnTo>
                  <a:pt x="0" y="0"/>
                </a:lnTo>
                <a:close/>
              </a:path>
            </a:pathLst>
          </a:custGeom>
          <a:blipFill>
            <a:blip r:embed="rId7"/>
            <a:stretch>
              <a:fillRect/>
            </a:stretch>
          </a:blipFill>
        </p:spPr>
      </p:sp>
      <p:sp>
        <p:nvSpPr>
          <p:cNvPr id="16" name="TextBox 16"/>
          <p:cNvSpPr txBox="1"/>
          <p:nvPr/>
        </p:nvSpPr>
        <p:spPr>
          <a:xfrm>
            <a:off x="1800459" y="8226481"/>
            <a:ext cx="8553855" cy="498104"/>
          </a:xfrm>
          <a:prstGeom prst="rect">
            <a:avLst/>
          </a:prstGeom>
        </p:spPr>
        <p:txBody>
          <a:bodyPr lIns="0" tIns="0" rIns="0" bIns="0" rtlCol="0" anchor="t">
            <a:spAutoFit/>
          </a:bodyPr>
          <a:lstStyle/>
          <a:p>
            <a:pPr algn="l">
              <a:lnSpc>
                <a:spcPts val="4045"/>
              </a:lnSpc>
            </a:pPr>
            <a:r>
              <a:rPr lang="en-US" sz="2889" spc="144">
                <a:solidFill>
                  <a:srgbClr val="1C5739"/>
                </a:solidFill>
                <a:latin typeface="Open Sauce"/>
                <a:ea typeface="Open Sauce"/>
                <a:cs typeface="Open Sauce"/>
                <a:sym typeface="Open Sauce"/>
              </a:rPr>
              <a:t>November 1, 2024.</a:t>
            </a:r>
          </a:p>
        </p:txBody>
      </p:sp>
      <p:sp>
        <p:nvSpPr>
          <p:cNvPr id="17" name="TextBox 17"/>
          <p:cNvSpPr txBox="1"/>
          <p:nvPr/>
        </p:nvSpPr>
        <p:spPr>
          <a:xfrm>
            <a:off x="1752928" y="2510784"/>
            <a:ext cx="11676060" cy="2996430"/>
          </a:xfrm>
          <a:prstGeom prst="rect">
            <a:avLst/>
          </a:prstGeom>
        </p:spPr>
        <p:txBody>
          <a:bodyPr lIns="0" tIns="0" rIns="0" bIns="0" rtlCol="0" anchor="t">
            <a:spAutoFit/>
          </a:bodyPr>
          <a:lstStyle/>
          <a:p>
            <a:pPr algn="l">
              <a:lnSpc>
                <a:spcPts val="11767"/>
              </a:lnSpc>
              <a:spcBef>
                <a:spcPct val="0"/>
              </a:spcBef>
            </a:pPr>
            <a:r>
              <a:rPr lang="en-US" sz="8405" b="1">
                <a:solidFill>
                  <a:srgbClr val="000000"/>
                </a:solidFill>
                <a:latin typeface="Poppins Bold"/>
                <a:ea typeface="Poppins Bold"/>
                <a:cs typeface="Poppins Bold"/>
                <a:sym typeface="Poppins Bold"/>
              </a:rPr>
              <a:t>Sentiment  Analysis </a:t>
            </a:r>
            <a:r>
              <a:rPr lang="en-US" sz="8405" b="1">
                <a:solidFill>
                  <a:srgbClr val="1B9461"/>
                </a:solidFill>
                <a:latin typeface="Poppins Bold"/>
                <a:ea typeface="Poppins Bold"/>
                <a:cs typeface="Poppins Bold"/>
                <a:sym typeface="Poppins Bold"/>
              </a:rPr>
              <a:t>on Product Reviews</a:t>
            </a:r>
          </a:p>
        </p:txBody>
      </p:sp>
      <p:sp>
        <p:nvSpPr>
          <p:cNvPr id="18" name="TextBox 18"/>
          <p:cNvSpPr txBox="1"/>
          <p:nvPr/>
        </p:nvSpPr>
        <p:spPr>
          <a:xfrm>
            <a:off x="1543050" y="5502041"/>
            <a:ext cx="10391541" cy="538737"/>
          </a:xfrm>
          <a:prstGeom prst="rect">
            <a:avLst/>
          </a:prstGeom>
        </p:spPr>
        <p:txBody>
          <a:bodyPr wrap="square" lIns="0" tIns="0" rIns="0" bIns="0" rtlCol="0" anchor="t">
            <a:spAutoFit/>
          </a:bodyPr>
          <a:lstStyle/>
          <a:p>
            <a:pPr algn="ctr">
              <a:lnSpc>
                <a:spcPts val="4480"/>
              </a:lnSpc>
            </a:pPr>
            <a:r>
              <a:rPr lang="en-US" sz="3200" dirty="0">
                <a:solidFill>
                  <a:srgbClr val="000000"/>
                </a:solidFill>
                <a:latin typeface="Canva Sans"/>
                <a:ea typeface="Canva Sans"/>
                <a:cs typeface="Canva Sans"/>
                <a:sym typeface="Canva Sans"/>
              </a:rPr>
              <a:t>Machine Learning and Deep </a:t>
            </a:r>
            <a:r>
              <a:rPr lang="en-US" sz="3200" dirty="0" smtClean="0">
                <a:solidFill>
                  <a:srgbClr val="000000"/>
                </a:solidFill>
                <a:latin typeface="Canva Sans"/>
                <a:ea typeface="Canva Sans"/>
                <a:cs typeface="Canva Sans"/>
                <a:sym typeface="Canva Sans"/>
              </a:rPr>
              <a:t>Learning Approaches</a:t>
            </a:r>
            <a:endParaRPr lang="en-US" sz="3200" dirty="0">
              <a:solidFill>
                <a:srgbClr val="000000"/>
              </a:solidFill>
              <a:latin typeface="Canva Sans"/>
              <a:ea typeface="Canva Sans"/>
              <a:cs typeface="Canva Sans"/>
              <a:sym typeface="Canva Sans"/>
            </a:endParaRPr>
          </a:p>
        </p:txBody>
      </p:sp>
    </p:spTree>
    <p:extLst>
      <p:ext uri="{BB962C8B-B14F-4D97-AF65-F5344CB8AC3E}">
        <p14:creationId xmlns:p14="http://schemas.microsoft.com/office/powerpoint/2010/main" val="1452780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15341540" y="-3760321"/>
            <a:ext cx="5759570" cy="6784408"/>
            <a:chOff x="0" y="0"/>
            <a:chExt cx="7679427" cy="9045878"/>
          </a:xfrm>
        </p:grpSpPr>
        <p:sp>
          <p:nvSpPr>
            <p:cNvPr id="4" name="Freeform 4"/>
            <p:cNvSpPr/>
            <p:nvPr/>
          </p:nvSpPr>
          <p:spPr>
            <a:xfrm rot="5324316">
              <a:off x="-601908" y="780095"/>
              <a:ext cx="8883243" cy="7485688"/>
            </a:xfrm>
            <a:custGeom>
              <a:avLst/>
              <a:gdLst/>
              <a:ahLst/>
              <a:cxnLst/>
              <a:rect l="l" t="t" r="r" b="b"/>
              <a:pathLst>
                <a:path w="8883243" h="7485688">
                  <a:moveTo>
                    <a:pt x="0" y="0"/>
                  </a:moveTo>
                  <a:lnTo>
                    <a:pt x="8883243" y="0"/>
                  </a:lnTo>
                  <a:lnTo>
                    <a:pt x="8883243" y="7485688"/>
                  </a:lnTo>
                  <a:lnTo>
                    <a:pt x="0" y="74856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519290" y="6444608"/>
              <a:ext cx="2019083" cy="173514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sp>
        <p:nvSpPr>
          <p:cNvPr id="8" name="TextBox 8"/>
          <p:cNvSpPr txBox="1"/>
          <p:nvPr/>
        </p:nvSpPr>
        <p:spPr>
          <a:xfrm>
            <a:off x="1180461" y="2200099"/>
            <a:ext cx="5660189" cy="6865417"/>
          </a:xfrm>
          <a:prstGeom prst="rect">
            <a:avLst/>
          </a:prstGeom>
        </p:spPr>
        <p:txBody>
          <a:bodyPr lIns="0" tIns="0" rIns="0" bIns="0" rtlCol="0" anchor="t">
            <a:spAutoFit/>
          </a:bodyPr>
          <a:lstStyle/>
          <a:p>
            <a:pPr algn="just">
              <a:lnSpc>
                <a:spcPts val="2741"/>
              </a:lnSpc>
            </a:pPr>
            <a:r>
              <a:rPr lang="en-US" sz="1957" b="1" spc="127">
                <a:solidFill>
                  <a:srgbClr val="000000"/>
                </a:solidFill>
                <a:latin typeface="Poppins Bold"/>
                <a:ea typeface="Poppins Bold"/>
                <a:cs typeface="Poppins Bold"/>
                <a:sym typeface="Poppins Bold"/>
              </a:rPr>
              <a:t>Tokenization and padding :</a:t>
            </a:r>
          </a:p>
          <a:p>
            <a:pPr marL="422726" lvl="1" indent="-211363" algn="just">
              <a:lnSpc>
                <a:spcPts val="2741"/>
              </a:lnSpc>
              <a:buFont typeface="Arial"/>
              <a:buChar char="•"/>
            </a:pPr>
            <a:r>
              <a:rPr lang="en-US" sz="1957" spc="127">
                <a:solidFill>
                  <a:srgbClr val="000000"/>
                </a:solidFill>
                <a:latin typeface="Poppins"/>
                <a:ea typeface="Poppins"/>
                <a:cs typeface="Poppins"/>
                <a:sym typeface="Poppins"/>
              </a:rPr>
              <a:t>Tokenized text to generate sequences from the top </a:t>
            </a:r>
            <a:r>
              <a:rPr lang="en-US" sz="1957" i="1" spc="127">
                <a:solidFill>
                  <a:srgbClr val="000000"/>
                </a:solidFill>
                <a:latin typeface="Poppins Italics"/>
                <a:ea typeface="Poppins Italics"/>
                <a:cs typeface="Poppins Italics"/>
                <a:sym typeface="Poppins Italics"/>
              </a:rPr>
              <a:t>10,000 </a:t>
            </a:r>
            <a:r>
              <a:rPr lang="en-US" sz="1957" spc="127">
                <a:solidFill>
                  <a:srgbClr val="000000"/>
                </a:solidFill>
                <a:latin typeface="Poppins"/>
                <a:ea typeface="Poppins"/>
                <a:cs typeface="Poppins"/>
                <a:sym typeface="Poppins"/>
              </a:rPr>
              <a:t>words.</a:t>
            </a:r>
          </a:p>
          <a:p>
            <a:pPr algn="just">
              <a:lnSpc>
                <a:spcPts val="2741"/>
              </a:lnSpc>
            </a:pPr>
            <a:endParaRPr lang="en-US" sz="1957" spc="127">
              <a:solidFill>
                <a:srgbClr val="000000"/>
              </a:solidFill>
              <a:latin typeface="Poppins"/>
              <a:ea typeface="Poppins"/>
              <a:cs typeface="Poppins"/>
              <a:sym typeface="Poppins"/>
            </a:endParaRPr>
          </a:p>
          <a:p>
            <a:pPr marL="422726" lvl="1" indent="-211363" algn="just">
              <a:lnSpc>
                <a:spcPts val="2741"/>
              </a:lnSpc>
              <a:buFont typeface="Arial"/>
              <a:buChar char="•"/>
            </a:pPr>
            <a:r>
              <a:rPr lang="en-US" sz="1957" spc="127">
                <a:solidFill>
                  <a:srgbClr val="000000"/>
                </a:solidFill>
                <a:latin typeface="Poppins"/>
                <a:ea typeface="Poppins"/>
                <a:cs typeface="Poppins"/>
                <a:sym typeface="Poppins"/>
              </a:rPr>
              <a:t>Implemented padding to maintain a consistent input length of </a:t>
            </a:r>
            <a:r>
              <a:rPr lang="en-US" sz="1957" i="1" spc="127">
                <a:solidFill>
                  <a:srgbClr val="000000"/>
                </a:solidFill>
                <a:latin typeface="Poppins Italics"/>
                <a:ea typeface="Poppins Italics"/>
                <a:cs typeface="Poppins Italics"/>
                <a:sym typeface="Poppins Italics"/>
              </a:rPr>
              <a:t>30 </a:t>
            </a:r>
            <a:r>
              <a:rPr lang="en-US" sz="1957" spc="127">
                <a:solidFill>
                  <a:srgbClr val="000000"/>
                </a:solidFill>
                <a:latin typeface="Poppins"/>
                <a:ea typeface="Poppins"/>
                <a:cs typeface="Poppins"/>
                <a:sym typeface="Poppins"/>
              </a:rPr>
              <a:t>words.</a:t>
            </a:r>
          </a:p>
          <a:p>
            <a:pPr algn="just">
              <a:lnSpc>
                <a:spcPts val="2741"/>
              </a:lnSpc>
            </a:pPr>
            <a:endParaRPr lang="en-US" sz="1957" spc="127">
              <a:solidFill>
                <a:srgbClr val="000000"/>
              </a:solidFill>
              <a:latin typeface="Poppins"/>
              <a:ea typeface="Poppins"/>
              <a:cs typeface="Poppins"/>
              <a:sym typeface="Poppins"/>
            </a:endParaRPr>
          </a:p>
          <a:p>
            <a:pPr algn="just">
              <a:lnSpc>
                <a:spcPts val="2741"/>
              </a:lnSpc>
            </a:pPr>
            <a:r>
              <a:rPr lang="en-US" sz="1957" b="1" spc="127">
                <a:solidFill>
                  <a:srgbClr val="000000"/>
                </a:solidFill>
                <a:latin typeface="Poppins Bold"/>
                <a:ea typeface="Poppins Bold"/>
                <a:cs typeface="Poppins Bold"/>
                <a:sym typeface="Poppins Bold"/>
              </a:rPr>
              <a:t>Label Encoding:</a:t>
            </a:r>
          </a:p>
          <a:p>
            <a:pPr marL="422726" lvl="1" indent="-211363" algn="just">
              <a:lnSpc>
                <a:spcPts val="2741"/>
              </a:lnSpc>
              <a:buFont typeface="Arial"/>
              <a:buChar char="•"/>
            </a:pPr>
            <a:r>
              <a:rPr lang="en-US" sz="1957" spc="127">
                <a:solidFill>
                  <a:srgbClr val="000000"/>
                </a:solidFill>
                <a:latin typeface="Poppins"/>
                <a:ea typeface="Poppins"/>
                <a:cs typeface="Poppins"/>
                <a:sym typeface="Poppins"/>
              </a:rPr>
              <a:t>Mapped sentiments to binary values: positive (1) and negative (0).</a:t>
            </a:r>
          </a:p>
          <a:p>
            <a:pPr algn="just">
              <a:lnSpc>
                <a:spcPts val="2741"/>
              </a:lnSpc>
            </a:pPr>
            <a:endParaRPr lang="en-US" sz="1957" spc="127">
              <a:solidFill>
                <a:srgbClr val="000000"/>
              </a:solidFill>
              <a:latin typeface="Poppins"/>
              <a:ea typeface="Poppins"/>
              <a:cs typeface="Poppins"/>
              <a:sym typeface="Poppins"/>
            </a:endParaRPr>
          </a:p>
          <a:p>
            <a:pPr marL="422726" lvl="1" indent="-211363" algn="just">
              <a:lnSpc>
                <a:spcPts val="2741"/>
              </a:lnSpc>
              <a:buFont typeface="Arial"/>
              <a:buChar char="•"/>
            </a:pPr>
            <a:r>
              <a:rPr lang="en-US" sz="1957" spc="127">
                <a:solidFill>
                  <a:srgbClr val="000000"/>
                </a:solidFill>
                <a:latin typeface="Poppins"/>
                <a:ea typeface="Poppins"/>
                <a:cs typeface="Poppins"/>
                <a:sym typeface="Poppins"/>
              </a:rPr>
              <a:t>Utilized one-hot encoding for labels to meet model requirements.</a:t>
            </a:r>
          </a:p>
          <a:p>
            <a:pPr algn="just">
              <a:lnSpc>
                <a:spcPts val="2741"/>
              </a:lnSpc>
            </a:pPr>
            <a:endParaRPr lang="en-US" sz="1957" spc="127">
              <a:solidFill>
                <a:srgbClr val="000000"/>
              </a:solidFill>
              <a:latin typeface="Poppins"/>
              <a:ea typeface="Poppins"/>
              <a:cs typeface="Poppins"/>
              <a:sym typeface="Poppins"/>
            </a:endParaRPr>
          </a:p>
          <a:p>
            <a:pPr algn="just">
              <a:lnSpc>
                <a:spcPts val="2741"/>
              </a:lnSpc>
            </a:pPr>
            <a:r>
              <a:rPr lang="en-US" sz="1957" b="1" spc="127">
                <a:solidFill>
                  <a:srgbClr val="000000"/>
                </a:solidFill>
                <a:latin typeface="Poppins Bold"/>
                <a:ea typeface="Poppins Bold"/>
                <a:cs typeface="Poppins Bold"/>
                <a:sym typeface="Poppins Bold"/>
              </a:rPr>
              <a:t>Result:</a:t>
            </a:r>
          </a:p>
          <a:p>
            <a:pPr marL="422726" lvl="1" indent="-211363" algn="just">
              <a:lnSpc>
                <a:spcPts val="2741"/>
              </a:lnSpc>
              <a:buFont typeface="Arial"/>
              <a:buChar char="•"/>
            </a:pPr>
            <a:r>
              <a:rPr lang="en-US" sz="1957" spc="127">
                <a:solidFill>
                  <a:srgbClr val="000000"/>
                </a:solidFill>
                <a:latin typeface="Poppins"/>
                <a:ea typeface="Poppins"/>
                <a:cs typeface="Poppins"/>
                <a:sym typeface="Poppins"/>
              </a:rPr>
              <a:t>Compiled a dataset featuring standardized text sequences alongside binary sentiment labels.</a:t>
            </a:r>
          </a:p>
          <a:p>
            <a:pPr algn="just">
              <a:lnSpc>
                <a:spcPts val="2741"/>
              </a:lnSpc>
            </a:pPr>
            <a:endParaRPr lang="en-US" sz="1957" spc="127">
              <a:solidFill>
                <a:srgbClr val="000000"/>
              </a:solidFill>
              <a:latin typeface="Poppins"/>
              <a:ea typeface="Poppins"/>
              <a:cs typeface="Poppins"/>
              <a:sym typeface="Poppins"/>
            </a:endParaRPr>
          </a:p>
        </p:txBody>
      </p:sp>
      <p:sp>
        <p:nvSpPr>
          <p:cNvPr id="9" name="Freeform 9"/>
          <p:cNvSpPr/>
          <p:nvPr/>
        </p:nvSpPr>
        <p:spPr>
          <a:xfrm>
            <a:off x="7335879" y="3024088"/>
            <a:ext cx="10885446" cy="3633850"/>
          </a:xfrm>
          <a:custGeom>
            <a:avLst/>
            <a:gdLst/>
            <a:ahLst/>
            <a:cxnLst/>
            <a:rect l="l" t="t" r="r" b="b"/>
            <a:pathLst>
              <a:path w="10885446" h="3633850">
                <a:moveTo>
                  <a:pt x="0" y="0"/>
                </a:moveTo>
                <a:lnTo>
                  <a:pt x="10885446" y="0"/>
                </a:lnTo>
                <a:lnTo>
                  <a:pt x="10885446" y="3633850"/>
                </a:lnTo>
                <a:lnTo>
                  <a:pt x="0" y="3633850"/>
                </a:lnTo>
                <a:lnTo>
                  <a:pt x="0" y="0"/>
                </a:lnTo>
                <a:close/>
              </a:path>
            </a:pathLst>
          </a:custGeom>
          <a:blipFill>
            <a:blip r:embed="rId5"/>
            <a:stretch>
              <a:fillRect t="-1951" b="-1951"/>
            </a:stretch>
          </a:blipFill>
        </p:spPr>
      </p:sp>
      <p:sp>
        <p:nvSpPr>
          <p:cNvPr id="10" name="Freeform 10"/>
          <p:cNvSpPr/>
          <p:nvPr/>
        </p:nvSpPr>
        <p:spPr>
          <a:xfrm>
            <a:off x="7335879" y="7532478"/>
            <a:ext cx="10137966" cy="1049544"/>
          </a:xfrm>
          <a:custGeom>
            <a:avLst/>
            <a:gdLst/>
            <a:ahLst/>
            <a:cxnLst/>
            <a:rect l="l" t="t" r="r" b="b"/>
            <a:pathLst>
              <a:path w="10137966" h="1049544">
                <a:moveTo>
                  <a:pt x="0" y="0"/>
                </a:moveTo>
                <a:lnTo>
                  <a:pt x="10137966" y="0"/>
                </a:lnTo>
                <a:lnTo>
                  <a:pt x="10137966" y="1049543"/>
                </a:lnTo>
                <a:lnTo>
                  <a:pt x="0" y="1049543"/>
                </a:lnTo>
                <a:lnTo>
                  <a:pt x="0" y="0"/>
                </a:lnTo>
                <a:close/>
              </a:path>
            </a:pathLst>
          </a:custGeom>
          <a:blipFill>
            <a:blip r:embed="rId6"/>
            <a:stretch>
              <a:fillRect t="-648" b="-648"/>
            </a:stretch>
          </a:blipFill>
        </p:spPr>
      </p:sp>
      <p:sp>
        <p:nvSpPr>
          <p:cNvPr id="11" name="TextBox 11"/>
          <p:cNvSpPr txBox="1"/>
          <p:nvPr/>
        </p:nvSpPr>
        <p:spPr>
          <a:xfrm>
            <a:off x="1499502" y="466423"/>
            <a:ext cx="882445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Data Preprocessing</a:t>
            </a:r>
          </a:p>
        </p:txBody>
      </p:sp>
      <p:grpSp>
        <p:nvGrpSpPr>
          <p:cNvPr id="12" name="Group 12"/>
          <p:cNvGrpSpPr/>
          <p:nvPr/>
        </p:nvGrpSpPr>
        <p:grpSpPr>
          <a:xfrm>
            <a:off x="0" y="0"/>
            <a:ext cx="1028700" cy="10287000"/>
            <a:chOff x="0" y="0"/>
            <a:chExt cx="1371600" cy="13716000"/>
          </a:xfrm>
        </p:grpSpPr>
        <p:grpSp>
          <p:nvGrpSpPr>
            <p:cNvPr id="13" name="Group 13"/>
            <p:cNvGrpSpPr/>
            <p:nvPr/>
          </p:nvGrpSpPr>
          <p:grpSpPr>
            <a:xfrm>
              <a:off x="0" y="0"/>
              <a:ext cx="1371600" cy="2361922"/>
              <a:chOff x="0" y="0"/>
              <a:chExt cx="270933" cy="466552"/>
            </a:xfrm>
          </p:grpSpPr>
          <p:sp>
            <p:nvSpPr>
              <p:cNvPr id="14" name="Freeform 1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15" name="TextBox 1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0" y="10784759"/>
              <a:ext cx="1371600" cy="1559641"/>
              <a:chOff x="0" y="0"/>
              <a:chExt cx="270933" cy="308077"/>
            </a:xfrm>
          </p:grpSpPr>
          <p:sp>
            <p:nvSpPr>
              <p:cNvPr id="17" name="Freeform 1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8" name="TextBox 1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0" y="12344400"/>
              <a:ext cx="1371600" cy="1371600"/>
              <a:chOff x="0" y="0"/>
              <a:chExt cx="270933" cy="270933"/>
            </a:xfrm>
          </p:grpSpPr>
          <p:sp>
            <p:nvSpPr>
              <p:cNvPr id="20" name="Freeform 2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21" name="TextBox 21"/>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3186839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39" t="-34004" r="-11603" b="-2138"/>
            </a:stretch>
          </a:blipFill>
        </p:spPr>
      </p:sp>
      <p:grpSp>
        <p:nvGrpSpPr>
          <p:cNvPr id="3" name="Group 3"/>
          <p:cNvGrpSpPr/>
          <p:nvPr/>
        </p:nvGrpSpPr>
        <p:grpSpPr>
          <a:xfrm>
            <a:off x="15341540" y="-3760321"/>
            <a:ext cx="5759570" cy="6784408"/>
            <a:chOff x="0" y="0"/>
            <a:chExt cx="7679427" cy="9045878"/>
          </a:xfrm>
        </p:grpSpPr>
        <p:sp>
          <p:nvSpPr>
            <p:cNvPr id="4" name="Freeform 4"/>
            <p:cNvSpPr/>
            <p:nvPr/>
          </p:nvSpPr>
          <p:spPr>
            <a:xfrm rot="5324316">
              <a:off x="-601908" y="780095"/>
              <a:ext cx="8883243" cy="7485688"/>
            </a:xfrm>
            <a:custGeom>
              <a:avLst/>
              <a:gdLst/>
              <a:ahLst/>
              <a:cxnLst/>
              <a:rect l="l" t="t" r="r" b="b"/>
              <a:pathLst>
                <a:path w="8883243" h="7485688">
                  <a:moveTo>
                    <a:pt x="0" y="0"/>
                  </a:moveTo>
                  <a:lnTo>
                    <a:pt x="8883243" y="0"/>
                  </a:lnTo>
                  <a:lnTo>
                    <a:pt x="8883243" y="7485688"/>
                  </a:lnTo>
                  <a:lnTo>
                    <a:pt x="0" y="7485688"/>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5" name="Group 5"/>
            <p:cNvGrpSpPr/>
            <p:nvPr/>
          </p:nvGrpSpPr>
          <p:grpSpPr>
            <a:xfrm>
              <a:off x="1519290" y="6444608"/>
              <a:ext cx="2019083" cy="173514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sp>
        <p:nvSpPr>
          <p:cNvPr id="8" name="Freeform 8"/>
          <p:cNvSpPr/>
          <p:nvPr/>
        </p:nvSpPr>
        <p:spPr>
          <a:xfrm>
            <a:off x="12931228" y="2591489"/>
            <a:ext cx="5356772" cy="3535875"/>
          </a:xfrm>
          <a:custGeom>
            <a:avLst/>
            <a:gdLst/>
            <a:ahLst/>
            <a:cxnLst/>
            <a:rect l="l" t="t" r="r" b="b"/>
            <a:pathLst>
              <a:path w="4820623" h="3103276">
                <a:moveTo>
                  <a:pt x="0" y="0"/>
                </a:moveTo>
                <a:lnTo>
                  <a:pt x="4820623" y="0"/>
                </a:lnTo>
                <a:lnTo>
                  <a:pt x="4820623" y="3103276"/>
                </a:lnTo>
                <a:lnTo>
                  <a:pt x="0" y="3103276"/>
                </a:lnTo>
                <a:lnTo>
                  <a:pt x="0" y="0"/>
                </a:lnTo>
                <a:close/>
              </a:path>
            </a:pathLst>
          </a:custGeom>
          <a:blipFill>
            <a:blip r:embed="rId5"/>
            <a:stretch>
              <a:fillRect/>
            </a:stretch>
          </a:blipFill>
        </p:spPr>
      </p:sp>
      <p:sp>
        <p:nvSpPr>
          <p:cNvPr id="9" name="Freeform 9"/>
          <p:cNvSpPr/>
          <p:nvPr/>
        </p:nvSpPr>
        <p:spPr>
          <a:xfrm>
            <a:off x="8046847" y="2419052"/>
            <a:ext cx="4754753" cy="4553248"/>
          </a:xfrm>
          <a:custGeom>
            <a:avLst/>
            <a:gdLst/>
            <a:ahLst/>
            <a:cxnLst/>
            <a:rect l="l" t="t" r="r" b="b"/>
            <a:pathLst>
              <a:path w="4371488" h="4226536">
                <a:moveTo>
                  <a:pt x="0" y="0"/>
                </a:moveTo>
                <a:lnTo>
                  <a:pt x="4371488" y="0"/>
                </a:lnTo>
                <a:lnTo>
                  <a:pt x="4371488" y="4226536"/>
                </a:lnTo>
                <a:lnTo>
                  <a:pt x="0" y="4226536"/>
                </a:lnTo>
                <a:lnTo>
                  <a:pt x="0" y="0"/>
                </a:lnTo>
                <a:close/>
              </a:path>
            </a:pathLst>
          </a:custGeom>
          <a:blipFill>
            <a:blip r:embed="rId6"/>
            <a:stretch>
              <a:fillRect l="-2329" t="-5568" b="-271"/>
            </a:stretch>
          </a:blipFill>
        </p:spPr>
      </p:sp>
      <p:grpSp>
        <p:nvGrpSpPr>
          <p:cNvPr id="10" name="Group 10"/>
          <p:cNvGrpSpPr/>
          <p:nvPr/>
        </p:nvGrpSpPr>
        <p:grpSpPr>
          <a:xfrm>
            <a:off x="0" y="0"/>
            <a:ext cx="1028700" cy="10287000"/>
            <a:chOff x="0" y="0"/>
            <a:chExt cx="1371600" cy="13716000"/>
          </a:xfrm>
        </p:grpSpPr>
        <p:grpSp>
          <p:nvGrpSpPr>
            <p:cNvPr id="11" name="Group 11"/>
            <p:cNvGrpSpPr/>
            <p:nvPr/>
          </p:nvGrpSpPr>
          <p:grpSpPr>
            <a:xfrm>
              <a:off x="0" y="0"/>
              <a:ext cx="1371600" cy="2361922"/>
              <a:chOff x="0" y="0"/>
              <a:chExt cx="270933" cy="466552"/>
            </a:xfrm>
          </p:grpSpPr>
          <p:sp>
            <p:nvSpPr>
              <p:cNvPr id="12" name="Freeform 12"/>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13" name="TextBox 13"/>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10784759"/>
              <a:ext cx="1371600" cy="1559641"/>
              <a:chOff x="0" y="0"/>
              <a:chExt cx="270933" cy="308077"/>
            </a:xfrm>
          </p:grpSpPr>
          <p:sp>
            <p:nvSpPr>
              <p:cNvPr id="15" name="Freeform 15"/>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6" name="TextBox 16"/>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12344400"/>
              <a:ext cx="1371600" cy="1371600"/>
              <a:chOff x="0" y="0"/>
              <a:chExt cx="270933" cy="270933"/>
            </a:xfrm>
          </p:grpSpPr>
          <p:sp>
            <p:nvSpPr>
              <p:cNvPr id="18" name="Freeform 1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9" name="TextBox 19"/>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sp>
        <p:nvSpPr>
          <p:cNvPr id="20" name="Freeform 20"/>
          <p:cNvSpPr/>
          <p:nvPr/>
        </p:nvSpPr>
        <p:spPr>
          <a:xfrm>
            <a:off x="8046848" y="7077322"/>
            <a:ext cx="9212452" cy="2180978"/>
          </a:xfrm>
          <a:custGeom>
            <a:avLst/>
            <a:gdLst/>
            <a:ahLst/>
            <a:cxnLst/>
            <a:rect l="l" t="t" r="r" b="b"/>
            <a:pathLst>
              <a:path w="9212452" h="2180978">
                <a:moveTo>
                  <a:pt x="0" y="0"/>
                </a:moveTo>
                <a:lnTo>
                  <a:pt x="9212452" y="0"/>
                </a:lnTo>
                <a:lnTo>
                  <a:pt x="9212452" y="2180978"/>
                </a:lnTo>
                <a:lnTo>
                  <a:pt x="0" y="2180978"/>
                </a:lnTo>
                <a:lnTo>
                  <a:pt x="0" y="0"/>
                </a:lnTo>
                <a:close/>
              </a:path>
            </a:pathLst>
          </a:custGeom>
          <a:blipFill>
            <a:blip r:embed="rId7"/>
            <a:stretch>
              <a:fillRect/>
            </a:stretch>
          </a:blipFill>
        </p:spPr>
      </p:sp>
      <p:sp>
        <p:nvSpPr>
          <p:cNvPr id="21" name="TextBox 21"/>
          <p:cNvSpPr txBox="1"/>
          <p:nvPr/>
        </p:nvSpPr>
        <p:spPr>
          <a:xfrm>
            <a:off x="1255016" y="2352378"/>
            <a:ext cx="5804327" cy="5477007"/>
          </a:xfrm>
          <a:prstGeom prst="rect">
            <a:avLst/>
          </a:prstGeom>
        </p:spPr>
        <p:txBody>
          <a:bodyPr lIns="0" tIns="0" rIns="0" bIns="0" rtlCol="0" anchor="t">
            <a:spAutoFit/>
          </a:bodyPr>
          <a:lstStyle/>
          <a:p>
            <a:pPr algn="just">
              <a:lnSpc>
                <a:spcPts val="3142"/>
              </a:lnSpc>
            </a:pPr>
            <a:r>
              <a:rPr lang="en-US" sz="2244" b="1" spc="145">
                <a:solidFill>
                  <a:srgbClr val="000000"/>
                </a:solidFill>
                <a:latin typeface="Poppins Bold"/>
                <a:ea typeface="Poppins Bold"/>
                <a:cs typeface="Poppins Bold"/>
                <a:sym typeface="Poppins Bold"/>
              </a:rPr>
              <a:t>Addressing Class Imbalance:</a:t>
            </a:r>
          </a:p>
          <a:p>
            <a:pPr marL="484654" lvl="1" indent="-242327" algn="just">
              <a:lnSpc>
                <a:spcPts val="3142"/>
              </a:lnSpc>
              <a:buFont typeface="Arial"/>
              <a:buChar char="•"/>
            </a:pPr>
            <a:r>
              <a:rPr lang="en-US" sz="2244" spc="145">
                <a:solidFill>
                  <a:srgbClr val="000000"/>
                </a:solidFill>
                <a:latin typeface="Poppins"/>
                <a:ea typeface="Poppins"/>
                <a:cs typeface="Poppins"/>
                <a:sym typeface="Poppins"/>
              </a:rPr>
              <a:t>Used `class_weight` parameter to prioritize the minority class.</a:t>
            </a:r>
          </a:p>
          <a:p>
            <a:pPr algn="just">
              <a:lnSpc>
                <a:spcPts val="3142"/>
              </a:lnSpc>
            </a:pPr>
            <a:endParaRPr lang="en-US" sz="2244" spc="145">
              <a:solidFill>
                <a:srgbClr val="000000"/>
              </a:solidFill>
              <a:latin typeface="Poppins"/>
              <a:ea typeface="Poppins"/>
              <a:cs typeface="Poppins"/>
              <a:sym typeface="Poppins"/>
            </a:endParaRPr>
          </a:p>
          <a:p>
            <a:pPr marL="0" lvl="0" indent="0" algn="just">
              <a:lnSpc>
                <a:spcPts val="3142"/>
              </a:lnSpc>
            </a:pPr>
            <a:r>
              <a:rPr lang="en-US" sz="2244" b="1" spc="145">
                <a:solidFill>
                  <a:srgbClr val="000000"/>
                </a:solidFill>
                <a:latin typeface="Poppins Bold"/>
                <a:ea typeface="Poppins Bold"/>
                <a:cs typeface="Poppins Bold"/>
                <a:sym typeface="Poppins Bold"/>
              </a:rPr>
              <a:t>Why `class_weight`?</a:t>
            </a:r>
          </a:p>
          <a:p>
            <a:pPr marL="484654" lvl="1" indent="-242327" algn="just">
              <a:lnSpc>
                <a:spcPts val="3142"/>
              </a:lnSpc>
              <a:buFont typeface="Arial"/>
              <a:buChar char="•"/>
            </a:pPr>
            <a:r>
              <a:rPr lang="en-US" sz="2244" spc="145">
                <a:solidFill>
                  <a:srgbClr val="000000"/>
                </a:solidFill>
                <a:latin typeface="Poppins"/>
                <a:ea typeface="Poppins"/>
                <a:cs typeface="Poppins"/>
                <a:sym typeface="Poppins"/>
              </a:rPr>
              <a:t>Adjusts the model's loss function for imbalance.</a:t>
            </a:r>
          </a:p>
          <a:p>
            <a:pPr marL="484654" lvl="1" indent="-242327" algn="just">
              <a:lnSpc>
                <a:spcPts val="3142"/>
              </a:lnSpc>
              <a:buFont typeface="Arial"/>
              <a:buChar char="•"/>
            </a:pPr>
            <a:r>
              <a:rPr lang="en-US" sz="2244" spc="145">
                <a:solidFill>
                  <a:srgbClr val="000000"/>
                </a:solidFill>
                <a:latin typeface="Poppins"/>
                <a:ea typeface="Poppins"/>
                <a:cs typeface="Poppins"/>
                <a:sym typeface="Poppins"/>
              </a:rPr>
              <a:t>Improves generalization and accuracy for both classes.</a:t>
            </a:r>
          </a:p>
          <a:p>
            <a:pPr algn="just">
              <a:lnSpc>
                <a:spcPts val="3142"/>
              </a:lnSpc>
            </a:pPr>
            <a:endParaRPr lang="en-US" sz="2244" spc="145">
              <a:solidFill>
                <a:srgbClr val="000000"/>
              </a:solidFill>
              <a:latin typeface="Poppins"/>
              <a:ea typeface="Poppins"/>
              <a:cs typeface="Poppins"/>
              <a:sym typeface="Poppins"/>
            </a:endParaRPr>
          </a:p>
          <a:p>
            <a:pPr marL="0" lvl="0" indent="0" algn="just">
              <a:lnSpc>
                <a:spcPts val="3142"/>
              </a:lnSpc>
            </a:pPr>
            <a:r>
              <a:rPr lang="en-US" sz="2244" b="1" spc="145">
                <a:solidFill>
                  <a:srgbClr val="000000"/>
                </a:solidFill>
                <a:latin typeface="Poppins Bold"/>
                <a:ea typeface="Poppins Bold"/>
                <a:cs typeface="Poppins Bold"/>
                <a:sym typeface="Poppins Bold"/>
              </a:rPr>
              <a:t>Outcome:</a:t>
            </a:r>
          </a:p>
          <a:p>
            <a:pPr marL="484654" lvl="1" indent="-242327" algn="just">
              <a:lnSpc>
                <a:spcPts val="3142"/>
              </a:lnSpc>
              <a:buFont typeface="Arial"/>
              <a:buChar char="•"/>
            </a:pPr>
            <a:r>
              <a:rPr lang="en-US" sz="2244" spc="145">
                <a:solidFill>
                  <a:srgbClr val="000000"/>
                </a:solidFill>
                <a:latin typeface="Poppins"/>
                <a:ea typeface="Poppins"/>
                <a:cs typeface="Poppins"/>
                <a:sym typeface="Poppins"/>
              </a:rPr>
              <a:t>Decreased bias towards the majority class, leading to balanced model performance.</a:t>
            </a:r>
          </a:p>
        </p:txBody>
      </p:sp>
      <p:sp>
        <p:nvSpPr>
          <p:cNvPr id="22" name="TextBox 22"/>
          <p:cNvSpPr txBox="1"/>
          <p:nvPr/>
        </p:nvSpPr>
        <p:spPr>
          <a:xfrm>
            <a:off x="1550332" y="421988"/>
            <a:ext cx="882445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Data Preprocessing</a:t>
            </a:r>
          </a:p>
        </p:txBody>
      </p:sp>
    </p:spTree>
    <p:extLst>
      <p:ext uri="{BB962C8B-B14F-4D97-AF65-F5344CB8AC3E}">
        <p14:creationId xmlns:p14="http://schemas.microsoft.com/office/powerpoint/2010/main" val="27860430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17993"/>
            <a:chOff x="0" y="0"/>
            <a:chExt cx="4816593" cy="584163"/>
          </a:xfrm>
        </p:grpSpPr>
        <p:sp>
          <p:nvSpPr>
            <p:cNvPr id="3" name="Freeform 3"/>
            <p:cNvSpPr/>
            <p:nvPr/>
          </p:nvSpPr>
          <p:spPr>
            <a:xfrm>
              <a:off x="0" y="0"/>
              <a:ext cx="4816592" cy="584163"/>
            </a:xfrm>
            <a:custGeom>
              <a:avLst/>
              <a:gdLst/>
              <a:ahLst/>
              <a:cxnLst/>
              <a:rect l="l" t="t" r="r" b="b"/>
              <a:pathLst>
                <a:path w="4816592" h="584163">
                  <a:moveTo>
                    <a:pt x="0" y="0"/>
                  </a:moveTo>
                  <a:lnTo>
                    <a:pt x="4816592" y="0"/>
                  </a:lnTo>
                  <a:lnTo>
                    <a:pt x="4816592" y="584163"/>
                  </a:lnTo>
                  <a:lnTo>
                    <a:pt x="0" y="584163"/>
                  </a:lnTo>
                  <a:close/>
                </a:path>
              </a:pathLst>
            </a:custGeom>
            <a:solidFill>
              <a:srgbClr val="1B9461"/>
            </a:solidFill>
          </p:spPr>
        </p:sp>
        <p:sp>
          <p:nvSpPr>
            <p:cNvPr id="4" name="TextBox 4"/>
            <p:cNvSpPr txBox="1"/>
            <p:nvPr/>
          </p:nvSpPr>
          <p:spPr>
            <a:xfrm>
              <a:off x="0" y="-57150"/>
              <a:ext cx="4816593" cy="64131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217993"/>
            <a:ext cx="1028700" cy="1771441"/>
            <a:chOff x="0" y="0"/>
            <a:chExt cx="270933" cy="466552"/>
          </a:xfrm>
        </p:grpSpPr>
        <p:sp>
          <p:nvSpPr>
            <p:cNvPr id="6" name="Freeform 6"/>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7" name="TextBox 7"/>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8088569"/>
            <a:ext cx="1028700" cy="1169731"/>
            <a:chOff x="0" y="0"/>
            <a:chExt cx="270933" cy="308077"/>
          </a:xfrm>
        </p:grpSpPr>
        <p:sp>
          <p:nvSpPr>
            <p:cNvPr id="9" name="Freeform 9"/>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0" name="TextBox 10"/>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3" name="TextBox 13"/>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162854"/>
            <a:ext cx="1028700" cy="2383108"/>
            <a:chOff x="0" y="0"/>
            <a:chExt cx="270933" cy="627650"/>
          </a:xfrm>
        </p:grpSpPr>
        <p:sp>
          <p:nvSpPr>
            <p:cNvPr id="15" name="Freeform 15"/>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16" name="TextBox 16"/>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341540" y="-3760321"/>
            <a:ext cx="5759570" cy="6784408"/>
            <a:chOff x="0" y="0"/>
            <a:chExt cx="7679427" cy="9045878"/>
          </a:xfrm>
        </p:grpSpPr>
        <p:sp>
          <p:nvSpPr>
            <p:cNvPr id="18" name="Freeform 18"/>
            <p:cNvSpPr/>
            <p:nvPr/>
          </p:nvSpPr>
          <p:spPr>
            <a:xfrm rot="5324316">
              <a:off x="-601908" y="780095"/>
              <a:ext cx="8883243" cy="7485688"/>
            </a:xfrm>
            <a:custGeom>
              <a:avLst/>
              <a:gdLst/>
              <a:ahLst/>
              <a:cxnLst/>
              <a:rect l="l" t="t" r="r" b="b"/>
              <a:pathLst>
                <a:path w="8883243" h="7485688">
                  <a:moveTo>
                    <a:pt x="0" y="0"/>
                  </a:moveTo>
                  <a:lnTo>
                    <a:pt x="8883243" y="0"/>
                  </a:lnTo>
                  <a:lnTo>
                    <a:pt x="8883243" y="7485688"/>
                  </a:lnTo>
                  <a:lnTo>
                    <a:pt x="0" y="7485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9" name="Group 19"/>
            <p:cNvGrpSpPr/>
            <p:nvPr/>
          </p:nvGrpSpPr>
          <p:grpSpPr>
            <a:xfrm>
              <a:off x="1519290" y="6444608"/>
              <a:ext cx="2019083" cy="1735149"/>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graphicFrame>
        <p:nvGraphicFramePr>
          <p:cNvPr id="22" name="Table 22"/>
          <p:cNvGraphicFramePr>
            <a:graphicFrameLocks noGrp="1"/>
          </p:cNvGraphicFramePr>
          <p:nvPr/>
        </p:nvGraphicFramePr>
        <p:xfrm>
          <a:off x="1723107" y="3752850"/>
          <a:ext cx="15587420" cy="5505448"/>
        </p:xfrm>
        <a:graphic>
          <a:graphicData uri="http://schemas.openxmlformats.org/drawingml/2006/table">
            <a:tbl>
              <a:tblPr/>
              <a:tblGrid>
                <a:gridCol w="5928671">
                  <a:extLst>
                    <a:ext uri="{9D8B030D-6E8A-4147-A177-3AD203B41FA5}">
                      <a16:colId xmlns:a16="http://schemas.microsoft.com/office/drawing/2014/main" val="20000"/>
                    </a:ext>
                  </a:extLst>
                </a:gridCol>
                <a:gridCol w="2795526">
                  <a:extLst>
                    <a:ext uri="{9D8B030D-6E8A-4147-A177-3AD203B41FA5}">
                      <a16:colId xmlns:a16="http://schemas.microsoft.com/office/drawing/2014/main" val="20001"/>
                    </a:ext>
                  </a:extLst>
                </a:gridCol>
                <a:gridCol w="2191770">
                  <a:extLst>
                    <a:ext uri="{9D8B030D-6E8A-4147-A177-3AD203B41FA5}">
                      <a16:colId xmlns:a16="http://schemas.microsoft.com/office/drawing/2014/main" val="20002"/>
                    </a:ext>
                  </a:extLst>
                </a:gridCol>
                <a:gridCol w="2267033">
                  <a:extLst>
                    <a:ext uri="{9D8B030D-6E8A-4147-A177-3AD203B41FA5}">
                      <a16:colId xmlns:a16="http://schemas.microsoft.com/office/drawing/2014/main" val="20003"/>
                    </a:ext>
                  </a:extLst>
                </a:gridCol>
                <a:gridCol w="2404420">
                  <a:extLst>
                    <a:ext uri="{9D8B030D-6E8A-4147-A177-3AD203B41FA5}">
                      <a16:colId xmlns:a16="http://schemas.microsoft.com/office/drawing/2014/main" val="20004"/>
                    </a:ext>
                  </a:extLst>
                </a:gridCol>
              </a:tblGrid>
              <a:tr h="997503">
                <a:tc>
                  <a:txBody>
                    <a:bodyPr/>
                    <a:lstStyle/>
                    <a:p>
                      <a:pPr algn="ctr">
                        <a:lnSpc>
                          <a:spcPts val="3219"/>
                        </a:lnSpc>
                        <a:defRPr/>
                      </a:pPr>
                      <a:r>
                        <a:rPr lang="en-US" sz="2299" b="1">
                          <a:solidFill>
                            <a:srgbClr val="1B9461"/>
                          </a:solidFill>
                          <a:latin typeface="Poppins Bold"/>
                          <a:ea typeface="Poppins Bold"/>
                          <a:cs typeface="Poppins Bold"/>
                          <a:sym typeface="Poppins Bold"/>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1B9461"/>
                          </a:solidFill>
                          <a:latin typeface="Poppins Bold"/>
                          <a:ea typeface="Poppins Bold"/>
                          <a:cs typeface="Poppins Bold"/>
                          <a:sym typeface="Poppins Bold"/>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1B9461"/>
                          </a:solidFill>
                          <a:latin typeface="Poppins Bold"/>
                          <a:ea typeface="Poppins Bold"/>
                          <a:cs typeface="Poppins Bold"/>
                          <a:sym typeface="Poppins Bold"/>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1B9461"/>
                          </a:solidFill>
                          <a:latin typeface="Poppins Bold"/>
                          <a:ea typeface="Poppins Bold"/>
                          <a:cs typeface="Poppins Bold"/>
                          <a:sym typeface="Poppins Bold"/>
                        </a:rPr>
                        <a:t>Reall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219"/>
                        </a:lnSpc>
                        <a:defRPr/>
                      </a:pPr>
                      <a:r>
                        <a:rPr lang="en-US" sz="2299" b="1">
                          <a:solidFill>
                            <a:srgbClr val="1B9461"/>
                          </a:solidFill>
                          <a:latin typeface="Poppins Bold"/>
                          <a:ea typeface="Poppins Bold"/>
                          <a:cs typeface="Poppins Bold"/>
                          <a:sym typeface="Poppins Bold"/>
                        </a:rPr>
                        <a:t>F1 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1589">
                <a:tc>
                  <a:txBody>
                    <a:bodyPr/>
                    <a:lstStyle/>
                    <a:p>
                      <a:pPr algn="ctr">
                        <a:lnSpc>
                          <a:spcPts val="2659"/>
                        </a:lnSpc>
                        <a:defRPr/>
                      </a:pPr>
                      <a:r>
                        <a:rPr lang="en-US" sz="1899" b="1">
                          <a:solidFill>
                            <a:srgbClr val="000000"/>
                          </a:solidFill>
                          <a:latin typeface="Poppins Bold"/>
                          <a:ea typeface="Poppins Bold"/>
                          <a:cs typeface="Poppins Bold"/>
                          <a:sym typeface="Poppins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97.43 %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97.63 %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99.72 %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98.82 %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1589">
                <a:tc>
                  <a:txBody>
                    <a:bodyPr/>
                    <a:lstStyle/>
                    <a:p>
                      <a:pPr algn="ctr">
                        <a:lnSpc>
                          <a:spcPts val="2659"/>
                        </a:lnSpc>
                        <a:defRPr/>
                      </a:pPr>
                      <a:r>
                        <a:rPr lang="en-US" sz="1899" b="1">
                          <a:solidFill>
                            <a:srgbClr val="000000"/>
                          </a:solidFill>
                          <a:latin typeface="Poppins Bold"/>
                          <a:ea typeface="Poppins Bold"/>
                          <a:cs typeface="Poppins Bold"/>
                          <a:sym typeface="Poppins Bold"/>
                        </a:rPr>
                        <a:t>Decision Tree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96.00 %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97.68 %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97.60 %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97.64 %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1589">
                <a:tc>
                  <a:txBody>
                    <a:bodyPr/>
                    <a:lstStyle/>
                    <a:p>
                      <a:pPr algn="ctr">
                        <a:lnSpc>
                          <a:spcPts val="2659"/>
                        </a:lnSpc>
                        <a:defRPr/>
                      </a:pPr>
                      <a:r>
                        <a:rPr lang="en-US" sz="1899" b="1">
                          <a:solidFill>
                            <a:srgbClr val="000000"/>
                          </a:solidFill>
                          <a:latin typeface="Poppins Bold"/>
                          <a:ea typeface="Poppins Bold"/>
                          <a:cs typeface="Poppins Bold"/>
                          <a:sym typeface="Poppins Bold"/>
                        </a:rPr>
                        <a:t>KNN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94.44 %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95.86 %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97.84 %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96.84 %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1589">
                <a:tc>
                  <a:txBody>
                    <a:bodyPr/>
                    <a:lstStyle/>
                    <a:p>
                      <a:pPr algn="ctr">
                        <a:lnSpc>
                          <a:spcPts val="2659"/>
                        </a:lnSpc>
                        <a:defRPr/>
                      </a:pPr>
                      <a:r>
                        <a:rPr lang="en-US" sz="1899" b="1">
                          <a:solidFill>
                            <a:srgbClr val="000000"/>
                          </a:solidFill>
                          <a:latin typeface="Poppins Bold"/>
                          <a:ea typeface="Poppins Bold"/>
                          <a:cs typeface="Poppins Bold"/>
                          <a:sym typeface="Poppins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94.53 %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98.28 %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95.39 %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96.81 %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1589">
                <a:tc>
                  <a:txBody>
                    <a:bodyPr/>
                    <a:lstStyle/>
                    <a:p>
                      <a:pPr algn="ctr">
                        <a:lnSpc>
                          <a:spcPts val="2659"/>
                        </a:lnSpc>
                        <a:defRPr/>
                      </a:pPr>
                      <a:r>
                        <a:rPr lang="en-US" sz="1899" b="1">
                          <a:solidFill>
                            <a:srgbClr val="000000"/>
                          </a:solidFill>
                          <a:latin typeface="Poppins Bold"/>
                          <a:ea typeface="Poppins Bold"/>
                          <a:cs typeface="Poppins Bold"/>
                          <a:sym typeface="Poppins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92.69 %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97.75 %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93.76 %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b="1">
                          <a:solidFill>
                            <a:srgbClr val="000000"/>
                          </a:solidFill>
                          <a:latin typeface="Poppins Bold"/>
                          <a:ea typeface="Poppins Bold"/>
                          <a:cs typeface="Poppins Bold"/>
                          <a:sym typeface="Poppins Bold"/>
                        </a:rPr>
                        <a:t>95.72 %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23" name="TextBox 23"/>
          <p:cNvSpPr txBox="1"/>
          <p:nvPr/>
        </p:nvSpPr>
        <p:spPr>
          <a:xfrm>
            <a:off x="1723107" y="502284"/>
            <a:ext cx="9194391" cy="1051500"/>
          </a:xfrm>
          <a:prstGeom prst="rect">
            <a:avLst/>
          </a:prstGeom>
        </p:spPr>
        <p:txBody>
          <a:bodyPr lIns="0" tIns="0" rIns="0" bIns="0" rtlCol="0" anchor="t">
            <a:spAutoFit/>
          </a:bodyPr>
          <a:lstStyle/>
          <a:p>
            <a:pPr algn="l">
              <a:lnSpc>
                <a:spcPts val="8193"/>
              </a:lnSpc>
              <a:spcBef>
                <a:spcPct val="0"/>
              </a:spcBef>
            </a:pPr>
            <a:r>
              <a:rPr lang="en-US" sz="5852" b="1" spc="380">
                <a:solidFill>
                  <a:srgbClr val="FFFFFF"/>
                </a:solidFill>
                <a:latin typeface="Poppins Bold"/>
                <a:ea typeface="Poppins Bold"/>
                <a:cs typeface="Poppins Bold"/>
                <a:sym typeface="Poppins Bold"/>
              </a:rPr>
              <a:t>Modeling Approach </a:t>
            </a:r>
          </a:p>
        </p:txBody>
      </p:sp>
      <p:sp>
        <p:nvSpPr>
          <p:cNvPr id="24" name="TextBox 24"/>
          <p:cNvSpPr txBox="1"/>
          <p:nvPr/>
        </p:nvSpPr>
        <p:spPr>
          <a:xfrm>
            <a:off x="3322176" y="2308694"/>
            <a:ext cx="7463076" cy="795020"/>
          </a:xfrm>
          <a:prstGeom prst="rect">
            <a:avLst/>
          </a:prstGeom>
        </p:spPr>
        <p:txBody>
          <a:bodyPr lIns="0" tIns="0" rIns="0" bIns="0" rtlCol="0" anchor="t">
            <a:spAutoFit/>
          </a:bodyPr>
          <a:lstStyle/>
          <a:p>
            <a:pPr algn="ctr">
              <a:lnSpc>
                <a:spcPts val="6580"/>
              </a:lnSpc>
            </a:pPr>
            <a:r>
              <a:rPr lang="en-US" sz="4700" b="1">
                <a:solidFill>
                  <a:srgbClr val="1B9461"/>
                </a:solidFill>
                <a:latin typeface="Canva Sans Bold"/>
                <a:ea typeface="Canva Sans Bold"/>
                <a:cs typeface="Canva Sans Bold"/>
                <a:sym typeface="Canva Sans Bold"/>
              </a:rPr>
              <a:t>Machine Learning Models</a:t>
            </a:r>
          </a:p>
        </p:txBody>
      </p:sp>
      <p:sp>
        <p:nvSpPr>
          <p:cNvPr id="25" name="AutoShape 25"/>
          <p:cNvSpPr/>
          <p:nvPr/>
        </p:nvSpPr>
        <p:spPr>
          <a:xfrm>
            <a:off x="1723107" y="2749066"/>
            <a:ext cx="903745" cy="0"/>
          </a:xfrm>
          <a:prstGeom prst="line">
            <a:avLst/>
          </a:prstGeom>
          <a:ln w="238125" cap="flat">
            <a:solidFill>
              <a:srgbClr val="1B9461"/>
            </a:solidFill>
            <a:prstDash val="solid"/>
            <a:headEnd type="none" w="sm" len="sm"/>
            <a:tailEnd type="none" w="sm" len="sm"/>
          </a:ln>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AutoShape 3"/>
          <p:cNvSpPr/>
          <p:nvPr/>
        </p:nvSpPr>
        <p:spPr>
          <a:xfrm flipH="1">
            <a:off x="17240250" y="4803299"/>
            <a:ext cx="0" cy="3514512"/>
          </a:xfrm>
          <a:prstGeom prst="line">
            <a:avLst/>
          </a:prstGeom>
          <a:ln w="38100" cap="flat">
            <a:solidFill>
              <a:srgbClr val="1B9461"/>
            </a:solidFill>
            <a:prstDash val="solid"/>
            <a:headEnd type="none" w="sm" len="sm"/>
            <a:tailEnd type="none" w="sm" len="sm"/>
          </a:ln>
        </p:spPr>
      </p:sp>
      <p:grpSp>
        <p:nvGrpSpPr>
          <p:cNvPr id="4" name="Group 4"/>
          <p:cNvGrpSpPr/>
          <p:nvPr/>
        </p:nvGrpSpPr>
        <p:grpSpPr>
          <a:xfrm>
            <a:off x="0" y="8088569"/>
            <a:ext cx="1028700" cy="2198431"/>
            <a:chOff x="0" y="0"/>
            <a:chExt cx="1371600" cy="2931241"/>
          </a:xfrm>
        </p:grpSpPr>
        <p:grpSp>
          <p:nvGrpSpPr>
            <p:cNvPr id="5" name="Group 5"/>
            <p:cNvGrpSpPr/>
            <p:nvPr/>
          </p:nvGrpSpPr>
          <p:grpSpPr>
            <a:xfrm>
              <a:off x="0" y="0"/>
              <a:ext cx="1371600" cy="1559641"/>
              <a:chOff x="0" y="0"/>
              <a:chExt cx="270933" cy="308077"/>
            </a:xfrm>
          </p:grpSpPr>
          <p:sp>
            <p:nvSpPr>
              <p:cNvPr id="6" name="Freeform 6"/>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7" name="TextBox 7"/>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559641"/>
              <a:ext cx="1371600" cy="13716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0" name="TextBox 10"/>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sp>
        <p:nvSpPr>
          <p:cNvPr id="11" name="AutoShape 11"/>
          <p:cNvSpPr/>
          <p:nvPr/>
        </p:nvSpPr>
        <p:spPr>
          <a:xfrm>
            <a:off x="1705804" y="2743411"/>
            <a:ext cx="903745" cy="0"/>
          </a:xfrm>
          <a:prstGeom prst="line">
            <a:avLst/>
          </a:prstGeom>
          <a:ln w="238125" cap="flat">
            <a:solidFill>
              <a:srgbClr val="1B9461"/>
            </a:solidFill>
            <a:prstDash val="solid"/>
            <a:headEnd type="none" w="sm" len="sm"/>
            <a:tailEnd type="none" w="sm" len="sm"/>
          </a:ln>
        </p:spPr>
      </p:sp>
      <p:sp>
        <p:nvSpPr>
          <p:cNvPr id="12" name="Freeform 12"/>
          <p:cNvSpPr/>
          <p:nvPr/>
        </p:nvSpPr>
        <p:spPr>
          <a:xfrm>
            <a:off x="9144000" y="2560220"/>
            <a:ext cx="8247627" cy="6773952"/>
          </a:xfrm>
          <a:custGeom>
            <a:avLst/>
            <a:gdLst/>
            <a:ahLst/>
            <a:cxnLst/>
            <a:rect l="l" t="t" r="r" b="b"/>
            <a:pathLst>
              <a:path w="8247627" h="6773952">
                <a:moveTo>
                  <a:pt x="0" y="0"/>
                </a:moveTo>
                <a:lnTo>
                  <a:pt x="8247627" y="0"/>
                </a:lnTo>
                <a:lnTo>
                  <a:pt x="8247627" y="6773952"/>
                </a:lnTo>
                <a:lnTo>
                  <a:pt x="0" y="6773952"/>
                </a:lnTo>
                <a:lnTo>
                  <a:pt x="0" y="0"/>
                </a:lnTo>
                <a:close/>
              </a:path>
            </a:pathLst>
          </a:custGeom>
          <a:blipFill>
            <a:blip r:embed="rId3"/>
            <a:stretch>
              <a:fillRect/>
            </a:stretch>
          </a:blipFill>
        </p:spPr>
      </p:sp>
      <p:sp>
        <p:nvSpPr>
          <p:cNvPr id="13" name="Freeform 13"/>
          <p:cNvSpPr/>
          <p:nvPr/>
        </p:nvSpPr>
        <p:spPr>
          <a:xfrm>
            <a:off x="1030308" y="6084667"/>
            <a:ext cx="7827756" cy="3249505"/>
          </a:xfrm>
          <a:custGeom>
            <a:avLst/>
            <a:gdLst/>
            <a:ahLst/>
            <a:cxnLst/>
            <a:rect l="l" t="t" r="r" b="b"/>
            <a:pathLst>
              <a:path w="7827756" h="3249505">
                <a:moveTo>
                  <a:pt x="0" y="0"/>
                </a:moveTo>
                <a:lnTo>
                  <a:pt x="7827756" y="0"/>
                </a:lnTo>
                <a:lnTo>
                  <a:pt x="7827756" y="3249505"/>
                </a:lnTo>
                <a:lnTo>
                  <a:pt x="0" y="3249505"/>
                </a:lnTo>
                <a:lnTo>
                  <a:pt x="0" y="0"/>
                </a:lnTo>
                <a:close/>
              </a:path>
            </a:pathLst>
          </a:custGeom>
          <a:blipFill>
            <a:blip r:embed="rId4"/>
            <a:stretch>
              <a:fillRect/>
            </a:stretch>
          </a:blipFill>
        </p:spPr>
      </p:sp>
      <p:sp>
        <p:nvSpPr>
          <p:cNvPr id="14" name="TextBox 14"/>
          <p:cNvSpPr txBox="1"/>
          <p:nvPr/>
        </p:nvSpPr>
        <p:spPr>
          <a:xfrm>
            <a:off x="3285824" y="2303038"/>
            <a:ext cx="3316724" cy="795020"/>
          </a:xfrm>
          <a:prstGeom prst="rect">
            <a:avLst/>
          </a:prstGeom>
        </p:spPr>
        <p:txBody>
          <a:bodyPr lIns="0" tIns="0" rIns="0" bIns="0" rtlCol="0" anchor="t">
            <a:spAutoFit/>
          </a:bodyPr>
          <a:lstStyle/>
          <a:p>
            <a:pPr algn="ctr">
              <a:lnSpc>
                <a:spcPts val="6580"/>
              </a:lnSpc>
            </a:pPr>
            <a:r>
              <a:rPr lang="en-US" sz="4700" b="1">
                <a:solidFill>
                  <a:srgbClr val="1B9461"/>
                </a:solidFill>
                <a:latin typeface="Canva Sans Bold"/>
                <a:ea typeface="Canva Sans Bold"/>
                <a:cs typeface="Canva Sans Bold"/>
                <a:sym typeface="Canva Sans Bold"/>
              </a:rPr>
              <a:t>RNN Model</a:t>
            </a:r>
          </a:p>
        </p:txBody>
      </p:sp>
      <p:sp>
        <p:nvSpPr>
          <p:cNvPr id="15" name="TextBox 15"/>
          <p:cNvSpPr txBox="1"/>
          <p:nvPr/>
        </p:nvSpPr>
        <p:spPr>
          <a:xfrm>
            <a:off x="1376707" y="3202153"/>
            <a:ext cx="7134957" cy="2465382"/>
          </a:xfrm>
          <a:prstGeom prst="rect">
            <a:avLst/>
          </a:prstGeom>
        </p:spPr>
        <p:txBody>
          <a:bodyPr lIns="0" tIns="0" rIns="0" bIns="0" rtlCol="0" anchor="t">
            <a:spAutoFit/>
          </a:bodyPr>
          <a:lstStyle/>
          <a:p>
            <a:pPr algn="l">
              <a:lnSpc>
                <a:spcPts val="3237"/>
              </a:lnSpc>
            </a:pPr>
            <a:r>
              <a:rPr lang="en-US" sz="2312" b="1">
                <a:solidFill>
                  <a:srgbClr val="000000"/>
                </a:solidFill>
                <a:latin typeface="Arimo Bold"/>
                <a:ea typeface="Arimo Bold"/>
                <a:cs typeface="Arimo Bold"/>
                <a:sym typeface="Arimo Bold"/>
              </a:rPr>
              <a:t>RNN (Recurrent Neural Network) was used to identify sequential patterns in text data:</a:t>
            </a:r>
          </a:p>
          <a:p>
            <a:pPr marL="499314" lvl="1" indent="-249657" algn="l">
              <a:lnSpc>
                <a:spcPts val="3237"/>
              </a:lnSpc>
              <a:buFont typeface="Arial"/>
              <a:buChar char="•"/>
            </a:pPr>
            <a:r>
              <a:rPr lang="en-US" sz="2312">
                <a:solidFill>
                  <a:srgbClr val="000000"/>
                </a:solidFill>
                <a:latin typeface="Arimo"/>
                <a:ea typeface="Arimo"/>
                <a:cs typeface="Arimo"/>
                <a:sym typeface="Arimo"/>
              </a:rPr>
              <a:t>Architecture featured embedding and RNN layers for enhanced text representation.</a:t>
            </a:r>
          </a:p>
          <a:p>
            <a:pPr marL="499314" lvl="1" indent="-249657" algn="l">
              <a:lnSpc>
                <a:spcPts val="3237"/>
              </a:lnSpc>
              <a:buFont typeface="Arial"/>
              <a:buChar char="•"/>
            </a:pPr>
            <a:r>
              <a:rPr lang="en-US" sz="2312">
                <a:solidFill>
                  <a:srgbClr val="000000"/>
                </a:solidFill>
                <a:latin typeface="Arimo"/>
                <a:ea typeface="Arimo"/>
                <a:cs typeface="Arimo"/>
                <a:sym typeface="Arimo"/>
              </a:rPr>
              <a:t>Training involved padded sequences and class weights for balance.</a:t>
            </a:r>
          </a:p>
        </p:txBody>
      </p:sp>
      <p:grpSp>
        <p:nvGrpSpPr>
          <p:cNvPr id="16" name="Group 16"/>
          <p:cNvGrpSpPr/>
          <p:nvPr/>
        </p:nvGrpSpPr>
        <p:grpSpPr>
          <a:xfrm>
            <a:off x="0" y="0"/>
            <a:ext cx="18288000" cy="2217993"/>
            <a:chOff x="0" y="0"/>
            <a:chExt cx="4816593" cy="584163"/>
          </a:xfrm>
        </p:grpSpPr>
        <p:sp>
          <p:nvSpPr>
            <p:cNvPr id="17" name="Freeform 17"/>
            <p:cNvSpPr/>
            <p:nvPr/>
          </p:nvSpPr>
          <p:spPr>
            <a:xfrm>
              <a:off x="0" y="0"/>
              <a:ext cx="4816592" cy="584163"/>
            </a:xfrm>
            <a:custGeom>
              <a:avLst/>
              <a:gdLst/>
              <a:ahLst/>
              <a:cxnLst/>
              <a:rect l="l" t="t" r="r" b="b"/>
              <a:pathLst>
                <a:path w="4816592" h="584163">
                  <a:moveTo>
                    <a:pt x="0" y="0"/>
                  </a:moveTo>
                  <a:lnTo>
                    <a:pt x="4816592" y="0"/>
                  </a:lnTo>
                  <a:lnTo>
                    <a:pt x="4816592" y="584163"/>
                  </a:lnTo>
                  <a:lnTo>
                    <a:pt x="0" y="584163"/>
                  </a:lnTo>
                  <a:close/>
                </a:path>
              </a:pathLst>
            </a:custGeom>
            <a:solidFill>
              <a:srgbClr val="1B9461"/>
            </a:solidFill>
          </p:spPr>
        </p:sp>
        <p:sp>
          <p:nvSpPr>
            <p:cNvPr id="18" name="TextBox 18"/>
            <p:cNvSpPr txBox="1"/>
            <p:nvPr/>
          </p:nvSpPr>
          <p:spPr>
            <a:xfrm>
              <a:off x="0" y="-57150"/>
              <a:ext cx="4816593" cy="64131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05804" y="584841"/>
            <a:ext cx="882445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FDFBFB"/>
                </a:solidFill>
                <a:latin typeface="Poppins Bold"/>
                <a:ea typeface="Poppins Bold"/>
                <a:cs typeface="Poppins Bold"/>
                <a:sym typeface="Poppins Bold"/>
              </a:rPr>
              <a:t>Modeling Approach </a:t>
            </a:r>
          </a:p>
        </p:txBody>
      </p:sp>
      <p:grpSp>
        <p:nvGrpSpPr>
          <p:cNvPr id="20" name="Group 20"/>
          <p:cNvGrpSpPr/>
          <p:nvPr/>
        </p:nvGrpSpPr>
        <p:grpSpPr>
          <a:xfrm>
            <a:off x="1608" y="2212337"/>
            <a:ext cx="1028700" cy="1771441"/>
            <a:chOff x="0" y="0"/>
            <a:chExt cx="270933" cy="466552"/>
          </a:xfrm>
        </p:grpSpPr>
        <p:sp>
          <p:nvSpPr>
            <p:cNvPr id="21" name="Freeform 21"/>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22" name="TextBox 22"/>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0" y="-165115"/>
            <a:ext cx="1028700" cy="2383108"/>
            <a:chOff x="0" y="0"/>
            <a:chExt cx="270933" cy="627650"/>
          </a:xfrm>
        </p:grpSpPr>
        <p:sp>
          <p:nvSpPr>
            <p:cNvPr id="24" name="Freeform 24"/>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25" name="TextBox 25"/>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AutoShape 3"/>
          <p:cNvSpPr/>
          <p:nvPr/>
        </p:nvSpPr>
        <p:spPr>
          <a:xfrm flipH="1">
            <a:off x="17240250" y="4803299"/>
            <a:ext cx="0" cy="3514512"/>
          </a:xfrm>
          <a:prstGeom prst="line">
            <a:avLst/>
          </a:prstGeom>
          <a:ln w="38100" cap="flat">
            <a:solidFill>
              <a:srgbClr val="1B9461"/>
            </a:solidFill>
            <a:prstDash val="solid"/>
            <a:headEnd type="none" w="sm" len="sm"/>
            <a:tailEnd type="none" w="sm" len="sm"/>
          </a:ln>
        </p:spPr>
      </p:sp>
      <p:grpSp>
        <p:nvGrpSpPr>
          <p:cNvPr id="4" name="Group 4"/>
          <p:cNvGrpSpPr/>
          <p:nvPr/>
        </p:nvGrpSpPr>
        <p:grpSpPr>
          <a:xfrm>
            <a:off x="0" y="8088569"/>
            <a:ext cx="1028700" cy="2198431"/>
            <a:chOff x="0" y="0"/>
            <a:chExt cx="1371600" cy="2931241"/>
          </a:xfrm>
        </p:grpSpPr>
        <p:grpSp>
          <p:nvGrpSpPr>
            <p:cNvPr id="5" name="Group 5"/>
            <p:cNvGrpSpPr/>
            <p:nvPr/>
          </p:nvGrpSpPr>
          <p:grpSpPr>
            <a:xfrm>
              <a:off x="0" y="0"/>
              <a:ext cx="1371600" cy="1559641"/>
              <a:chOff x="0" y="0"/>
              <a:chExt cx="270933" cy="308077"/>
            </a:xfrm>
          </p:grpSpPr>
          <p:sp>
            <p:nvSpPr>
              <p:cNvPr id="6" name="Freeform 6"/>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7" name="TextBox 7"/>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559641"/>
              <a:ext cx="1371600" cy="1371600"/>
              <a:chOff x="0" y="0"/>
              <a:chExt cx="270933" cy="270933"/>
            </a:xfrm>
          </p:grpSpPr>
          <p:sp>
            <p:nvSpPr>
              <p:cNvPr id="9" name="Freeform 9"/>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0" name="TextBox 10"/>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sp>
        <p:nvSpPr>
          <p:cNvPr id="11" name="AutoShape 11"/>
          <p:cNvSpPr/>
          <p:nvPr/>
        </p:nvSpPr>
        <p:spPr>
          <a:xfrm>
            <a:off x="1758462" y="2710079"/>
            <a:ext cx="903745" cy="0"/>
          </a:xfrm>
          <a:prstGeom prst="line">
            <a:avLst/>
          </a:prstGeom>
          <a:ln w="238125" cap="flat">
            <a:solidFill>
              <a:srgbClr val="1B9461"/>
            </a:solidFill>
            <a:prstDash val="solid"/>
            <a:headEnd type="none" w="sm" len="sm"/>
            <a:tailEnd type="none" w="sm" len="sm"/>
          </a:ln>
        </p:spPr>
      </p:sp>
      <p:sp>
        <p:nvSpPr>
          <p:cNvPr id="12" name="Freeform 12"/>
          <p:cNvSpPr/>
          <p:nvPr/>
        </p:nvSpPr>
        <p:spPr>
          <a:xfrm>
            <a:off x="9144000" y="2525543"/>
            <a:ext cx="8197470" cy="6732757"/>
          </a:xfrm>
          <a:custGeom>
            <a:avLst/>
            <a:gdLst/>
            <a:ahLst/>
            <a:cxnLst/>
            <a:rect l="l" t="t" r="r" b="b"/>
            <a:pathLst>
              <a:path w="8197470" h="6732757">
                <a:moveTo>
                  <a:pt x="0" y="0"/>
                </a:moveTo>
                <a:lnTo>
                  <a:pt x="8197470" y="0"/>
                </a:lnTo>
                <a:lnTo>
                  <a:pt x="8197470" y="6732757"/>
                </a:lnTo>
                <a:lnTo>
                  <a:pt x="0" y="6732757"/>
                </a:lnTo>
                <a:lnTo>
                  <a:pt x="0" y="0"/>
                </a:lnTo>
                <a:close/>
              </a:path>
            </a:pathLst>
          </a:custGeom>
          <a:blipFill>
            <a:blip r:embed="rId3"/>
            <a:stretch>
              <a:fillRect/>
            </a:stretch>
          </a:blipFill>
        </p:spPr>
      </p:sp>
      <p:sp>
        <p:nvSpPr>
          <p:cNvPr id="13" name="Freeform 13"/>
          <p:cNvSpPr/>
          <p:nvPr/>
        </p:nvSpPr>
        <p:spPr>
          <a:xfrm>
            <a:off x="1028700" y="6108667"/>
            <a:ext cx="7591187" cy="3586514"/>
          </a:xfrm>
          <a:custGeom>
            <a:avLst/>
            <a:gdLst/>
            <a:ahLst/>
            <a:cxnLst/>
            <a:rect l="l" t="t" r="r" b="b"/>
            <a:pathLst>
              <a:path w="7591187" h="3586514">
                <a:moveTo>
                  <a:pt x="0" y="0"/>
                </a:moveTo>
                <a:lnTo>
                  <a:pt x="7591187" y="0"/>
                </a:lnTo>
                <a:lnTo>
                  <a:pt x="7591187" y="3586514"/>
                </a:lnTo>
                <a:lnTo>
                  <a:pt x="0" y="3586514"/>
                </a:lnTo>
                <a:lnTo>
                  <a:pt x="0" y="0"/>
                </a:lnTo>
                <a:close/>
              </a:path>
            </a:pathLst>
          </a:custGeom>
          <a:blipFill>
            <a:blip r:embed="rId4"/>
            <a:stretch>
              <a:fillRect/>
            </a:stretch>
          </a:blipFill>
        </p:spPr>
      </p:sp>
      <p:sp>
        <p:nvSpPr>
          <p:cNvPr id="14" name="TextBox 14"/>
          <p:cNvSpPr txBox="1"/>
          <p:nvPr/>
        </p:nvSpPr>
        <p:spPr>
          <a:xfrm>
            <a:off x="1030308" y="3211678"/>
            <a:ext cx="6637613" cy="2963651"/>
          </a:xfrm>
          <a:prstGeom prst="rect">
            <a:avLst/>
          </a:prstGeom>
        </p:spPr>
        <p:txBody>
          <a:bodyPr lIns="0" tIns="0" rIns="0" bIns="0" rtlCol="0" anchor="t">
            <a:spAutoFit/>
          </a:bodyPr>
          <a:lstStyle/>
          <a:p>
            <a:pPr marL="459265" lvl="1" indent="-229632" algn="just">
              <a:lnSpc>
                <a:spcPts val="2978"/>
              </a:lnSpc>
              <a:buFont typeface="Arial"/>
              <a:buChar char="•"/>
            </a:pPr>
            <a:r>
              <a:rPr lang="en-US" sz="2127" b="1" spc="138">
                <a:solidFill>
                  <a:srgbClr val="000000"/>
                </a:solidFill>
                <a:latin typeface="Poppins Bold"/>
                <a:ea typeface="Poppins Bold"/>
                <a:cs typeface="Poppins Bold"/>
                <a:sym typeface="Poppins Bold"/>
              </a:rPr>
              <a:t>Used an LSTM network</a:t>
            </a:r>
            <a:r>
              <a:rPr lang="en-US" sz="2127" spc="138">
                <a:solidFill>
                  <a:srgbClr val="000000"/>
                </a:solidFill>
                <a:latin typeface="Poppins"/>
                <a:ea typeface="Poppins"/>
                <a:cs typeface="Poppins"/>
                <a:sym typeface="Poppins"/>
              </a:rPr>
              <a:t> for better performance on sequence data </a:t>
            </a:r>
          </a:p>
          <a:p>
            <a:pPr algn="just">
              <a:lnSpc>
                <a:spcPts val="2978"/>
              </a:lnSpc>
            </a:pPr>
            <a:endParaRPr lang="en-US" sz="2127" spc="138">
              <a:solidFill>
                <a:srgbClr val="000000"/>
              </a:solidFill>
              <a:latin typeface="Poppins"/>
              <a:ea typeface="Poppins"/>
              <a:cs typeface="Poppins"/>
              <a:sym typeface="Poppins"/>
            </a:endParaRPr>
          </a:p>
          <a:p>
            <a:pPr marL="459265" lvl="1" indent="-229632" algn="just">
              <a:lnSpc>
                <a:spcPts val="2978"/>
              </a:lnSpc>
              <a:buFont typeface="Arial"/>
              <a:buChar char="•"/>
            </a:pPr>
            <a:r>
              <a:rPr lang="en-US" sz="2127" b="1" spc="138">
                <a:solidFill>
                  <a:srgbClr val="000000"/>
                </a:solidFill>
                <a:latin typeface="Poppins Bold"/>
                <a:ea typeface="Poppins Bold"/>
                <a:cs typeface="Poppins Bold"/>
                <a:sym typeface="Poppins Bold"/>
              </a:rPr>
              <a:t>Result:</a:t>
            </a:r>
          </a:p>
          <a:p>
            <a:pPr algn="just">
              <a:lnSpc>
                <a:spcPts val="2978"/>
              </a:lnSpc>
            </a:pPr>
            <a:r>
              <a:rPr lang="en-US" sz="2127" spc="138">
                <a:solidFill>
                  <a:srgbClr val="000000"/>
                </a:solidFill>
                <a:latin typeface="Poppins"/>
                <a:ea typeface="Poppins"/>
                <a:cs typeface="Poppins"/>
                <a:sym typeface="Poppins"/>
              </a:rPr>
              <a:t>    Achieved higher accuracy with  </a:t>
            </a:r>
          </a:p>
          <a:p>
            <a:pPr algn="just">
              <a:lnSpc>
                <a:spcPts val="2978"/>
              </a:lnSpc>
            </a:pPr>
            <a:r>
              <a:rPr lang="en-US" sz="2127" spc="138">
                <a:solidFill>
                  <a:srgbClr val="000000"/>
                </a:solidFill>
                <a:latin typeface="Poppins"/>
                <a:ea typeface="Poppins"/>
                <a:cs typeface="Poppins"/>
                <a:sym typeface="Poppins"/>
              </a:rPr>
              <a:t>    LSTM compared to traditional </a:t>
            </a:r>
          </a:p>
          <a:p>
            <a:pPr algn="just">
              <a:lnSpc>
                <a:spcPts val="2978"/>
              </a:lnSpc>
            </a:pPr>
            <a:r>
              <a:rPr lang="en-US" sz="2127" spc="138">
                <a:solidFill>
                  <a:srgbClr val="000000"/>
                </a:solidFill>
                <a:latin typeface="Poppins"/>
                <a:ea typeface="Poppins"/>
                <a:cs typeface="Poppins"/>
                <a:sym typeface="Poppins"/>
              </a:rPr>
              <a:t>    models.</a:t>
            </a:r>
          </a:p>
          <a:p>
            <a:pPr algn="just">
              <a:lnSpc>
                <a:spcPts val="2978"/>
              </a:lnSpc>
            </a:pPr>
            <a:endParaRPr lang="en-US" sz="2127" spc="138">
              <a:solidFill>
                <a:srgbClr val="000000"/>
              </a:solidFill>
              <a:latin typeface="Poppins"/>
              <a:ea typeface="Poppins"/>
              <a:cs typeface="Poppins"/>
              <a:sym typeface="Poppins"/>
            </a:endParaRPr>
          </a:p>
        </p:txBody>
      </p:sp>
      <p:sp>
        <p:nvSpPr>
          <p:cNvPr id="15" name="TextBox 15"/>
          <p:cNvSpPr txBox="1"/>
          <p:nvPr/>
        </p:nvSpPr>
        <p:spPr>
          <a:xfrm>
            <a:off x="3338482" y="2269707"/>
            <a:ext cx="3598069" cy="795020"/>
          </a:xfrm>
          <a:prstGeom prst="rect">
            <a:avLst/>
          </a:prstGeom>
        </p:spPr>
        <p:txBody>
          <a:bodyPr lIns="0" tIns="0" rIns="0" bIns="0" rtlCol="0" anchor="t">
            <a:spAutoFit/>
          </a:bodyPr>
          <a:lstStyle/>
          <a:p>
            <a:pPr algn="ctr">
              <a:lnSpc>
                <a:spcPts val="6580"/>
              </a:lnSpc>
            </a:pPr>
            <a:r>
              <a:rPr lang="en-US" sz="4700" b="1">
                <a:solidFill>
                  <a:srgbClr val="1B9461"/>
                </a:solidFill>
                <a:latin typeface="Canva Sans Bold"/>
                <a:ea typeface="Canva Sans Bold"/>
                <a:cs typeface="Canva Sans Bold"/>
                <a:sym typeface="Canva Sans Bold"/>
              </a:rPr>
              <a:t>LSTM Model</a:t>
            </a:r>
          </a:p>
        </p:txBody>
      </p:sp>
      <p:grpSp>
        <p:nvGrpSpPr>
          <p:cNvPr id="16" name="Group 16"/>
          <p:cNvGrpSpPr/>
          <p:nvPr/>
        </p:nvGrpSpPr>
        <p:grpSpPr>
          <a:xfrm>
            <a:off x="1608" y="0"/>
            <a:ext cx="18288000" cy="2217993"/>
            <a:chOff x="0" y="0"/>
            <a:chExt cx="4816593" cy="584163"/>
          </a:xfrm>
        </p:grpSpPr>
        <p:sp>
          <p:nvSpPr>
            <p:cNvPr id="17" name="Freeform 17"/>
            <p:cNvSpPr/>
            <p:nvPr/>
          </p:nvSpPr>
          <p:spPr>
            <a:xfrm>
              <a:off x="0" y="0"/>
              <a:ext cx="4816592" cy="584163"/>
            </a:xfrm>
            <a:custGeom>
              <a:avLst/>
              <a:gdLst/>
              <a:ahLst/>
              <a:cxnLst/>
              <a:rect l="l" t="t" r="r" b="b"/>
              <a:pathLst>
                <a:path w="4816592" h="584163">
                  <a:moveTo>
                    <a:pt x="0" y="0"/>
                  </a:moveTo>
                  <a:lnTo>
                    <a:pt x="4816592" y="0"/>
                  </a:lnTo>
                  <a:lnTo>
                    <a:pt x="4816592" y="584163"/>
                  </a:lnTo>
                  <a:lnTo>
                    <a:pt x="0" y="584163"/>
                  </a:lnTo>
                  <a:close/>
                </a:path>
              </a:pathLst>
            </a:custGeom>
            <a:solidFill>
              <a:srgbClr val="1B9461"/>
            </a:solidFill>
          </p:spPr>
        </p:sp>
        <p:sp>
          <p:nvSpPr>
            <p:cNvPr id="18" name="TextBox 18"/>
            <p:cNvSpPr txBox="1"/>
            <p:nvPr/>
          </p:nvSpPr>
          <p:spPr>
            <a:xfrm>
              <a:off x="0" y="-57150"/>
              <a:ext cx="4816593" cy="641313"/>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08" y="2179006"/>
            <a:ext cx="1028700" cy="1771441"/>
            <a:chOff x="0" y="0"/>
            <a:chExt cx="270933" cy="466552"/>
          </a:xfrm>
        </p:grpSpPr>
        <p:sp>
          <p:nvSpPr>
            <p:cNvPr id="20" name="Freeform 20"/>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21" name="TextBox 21"/>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165115"/>
            <a:ext cx="1028700" cy="2383108"/>
            <a:chOff x="0" y="0"/>
            <a:chExt cx="270933" cy="627650"/>
          </a:xfrm>
        </p:grpSpPr>
        <p:sp>
          <p:nvSpPr>
            <p:cNvPr id="23" name="Freeform 23"/>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24" name="TextBox 24"/>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705804" y="584841"/>
            <a:ext cx="882445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FDFBFB"/>
                </a:solidFill>
                <a:latin typeface="Poppins Bold"/>
                <a:ea typeface="Poppins Bold"/>
                <a:cs typeface="Poppins Bold"/>
                <a:sym typeface="Poppins Bold"/>
              </a:rPr>
              <a:t>Modeling Approach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0287000"/>
            <a:chOff x="0" y="0"/>
            <a:chExt cx="1371600" cy="13716000"/>
          </a:xfrm>
        </p:grpSpPr>
        <p:grpSp>
          <p:nvGrpSpPr>
            <p:cNvPr id="4" name="Group 4"/>
            <p:cNvGrpSpPr/>
            <p:nvPr/>
          </p:nvGrpSpPr>
          <p:grpSpPr>
            <a:xfrm>
              <a:off x="0" y="0"/>
              <a:ext cx="1371600" cy="2361922"/>
              <a:chOff x="0" y="0"/>
              <a:chExt cx="270933" cy="466552"/>
            </a:xfrm>
          </p:grpSpPr>
          <p:sp>
            <p:nvSpPr>
              <p:cNvPr id="5" name="Freeform 5"/>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6" name="TextBox 6"/>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10784759"/>
              <a:ext cx="1371600" cy="1559641"/>
              <a:chOff x="0" y="0"/>
              <a:chExt cx="270933" cy="308077"/>
            </a:xfrm>
          </p:grpSpPr>
          <p:sp>
            <p:nvSpPr>
              <p:cNvPr id="8" name="Freeform 8"/>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9" name="TextBox 9"/>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12344400"/>
              <a:ext cx="1371600" cy="13716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sp>
        <p:nvSpPr>
          <p:cNvPr id="13" name="AutoShape 13"/>
          <p:cNvSpPr/>
          <p:nvPr/>
        </p:nvSpPr>
        <p:spPr>
          <a:xfrm>
            <a:off x="1706632" y="2669986"/>
            <a:ext cx="903745" cy="0"/>
          </a:xfrm>
          <a:prstGeom prst="line">
            <a:avLst/>
          </a:prstGeom>
          <a:ln w="238125" cap="flat">
            <a:solidFill>
              <a:srgbClr val="1B9461"/>
            </a:solidFill>
            <a:prstDash val="solid"/>
            <a:headEnd type="none" w="sm" len="sm"/>
            <a:tailEnd type="none" w="sm" len="sm"/>
          </a:ln>
        </p:spPr>
      </p:sp>
      <p:sp>
        <p:nvSpPr>
          <p:cNvPr id="14" name="Freeform 14"/>
          <p:cNvSpPr/>
          <p:nvPr/>
        </p:nvSpPr>
        <p:spPr>
          <a:xfrm>
            <a:off x="9677400" y="4533900"/>
            <a:ext cx="6248400" cy="2143182"/>
          </a:xfrm>
          <a:custGeom>
            <a:avLst/>
            <a:gdLst/>
            <a:ahLst/>
            <a:cxnLst/>
            <a:rect l="l" t="t" r="r" b="b"/>
            <a:pathLst>
              <a:path w="5544898" h="1636704">
                <a:moveTo>
                  <a:pt x="0" y="0"/>
                </a:moveTo>
                <a:lnTo>
                  <a:pt x="5544898" y="0"/>
                </a:lnTo>
                <a:lnTo>
                  <a:pt x="5544898" y="1636705"/>
                </a:lnTo>
                <a:lnTo>
                  <a:pt x="0" y="1636705"/>
                </a:lnTo>
                <a:lnTo>
                  <a:pt x="0" y="0"/>
                </a:lnTo>
                <a:close/>
              </a:path>
            </a:pathLst>
          </a:custGeom>
          <a:blipFill>
            <a:blip r:embed="rId3"/>
            <a:stretch>
              <a:fillRect t="-1137" b="-1137"/>
            </a:stretch>
          </a:blipFill>
        </p:spPr>
      </p:sp>
      <p:sp>
        <p:nvSpPr>
          <p:cNvPr id="15" name="Freeform 15"/>
          <p:cNvSpPr/>
          <p:nvPr/>
        </p:nvSpPr>
        <p:spPr>
          <a:xfrm>
            <a:off x="2895600" y="6905930"/>
            <a:ext cx="12877800" cy="2898404"/>
          </a:xfrm>
          <a:custGeom>
            <a:avLst/>
            <a:gdLst/>
            <a:ahLst/>
            <a:cxnLst/>
            <a:rect l="l" t="t" r="r" b="b"/>
            <a:pathLst>
              <a:path w="11301259" h="2359138">
                <a:moveTo>
                  <a:pt x="0" y="0"/>
                </a:moveTo>
                <a:lnTo>
                  <a:pt x="11301259" y="0"/>
                </a:lnTo>
                <a:lnTo>
                  <a:pt x="11301259" y="2359137"/>
                </a:lnTo>
                <a:lnTo>
                  <a:pt x="0" y="2359137"/>
                </a:lnTo>
                <a:lnTo>
                  <a:pt x="0" y="0"/>
                </a:lnTo>
                <a:close/>
              </a:path>
            </a:pathLst>
          </a:custGeom>
          <a:blipFill>
            <a:blip r:embed="rId4"/>
            <a:stretch>
              <a:fillRect/>
            </a:stretch>
          </a:blipFill>
        </p:spPr>
      </p:sp>
      <p:sp>
        <p:nvSpPr>
          <p:cNvPr id="16" name="TextBox 16"/>
          <p:cNvSpPr txBox="1"/>
          <p:nvPr/>
        </p:nvSpPr>
        <p:spPr>
          <a:xfrm>
            <a:off x="1028700" y="3132030"/>
            <a:ext cx="7881242" cy="3717869"/>
          </a:xfrm>
          <a:prstGeom prst="rect">
            <a:avLst/>
          </a:prstGeom>
        </p:spPr>
        <p:txBody>
          <a:bodyPr lIns="0" tIns="0" rIns="0" bIns="0" rtlCol="0" anchor="t">
            <a:spAutoFit/>
          </a:bodyPr>
          <a:lstStyle/>
          <a:p>
            <a:pPr marL="459265" lvl="1" indent="-229632" algn="just">
              <a:lnSpc>
                <a:spcPts val="2978"/>
              </a:lnSpc>
              <a:buFont typeface="Arial"/>
              <a:buChar char="•"/>
            </a:pPr>
            <a:r>
              <a:rPr lang="en-US" sz="2127" b="1" spc="138">
                <a:solidFill>
                  <a:srgbClr val="000000"/>
                </a:solidFill>
                <a:latin typeface="Poppins Bold"/>
                <a:ea typeface="Poppins Bold"/>
                <a:cs typeface="Poppins Bold"/>
                <a:sym typeface="Poppins Bold"/>
              </a:rPr>
              <a:t>BERT </a:t>
            </a:r>
            <a:r>
              <a:rPr lang="en-US" sz="2127" spc="138">
                <a:solidFill>
                  <a:srgbClr val="000000"/>
                </a:solidFill>
                <a:latin typeface="Poppins"/>
                <a:ea typeface="Poppins"/>
                <a:cs typeface="Poppins"/>
                <a:sym typeface="Poppins"/>
              </a:rPr>
              <a:t>was used to enhance the model’s performance by leveraging contextual understanding of words in the reviews.</a:t>
            </a:r>
          </a:p>
          <a:p>
            <a:pPr algn="just">
              <a:lnSpc>
                <a:spcPts val="2978"/>
              </a:lnSpc>
            </a:pPr>
            <a:endParaRPr lang="en-US" sz="2127" spc="138">
              <a:solidFill>
                <a:srgbClr val="000000"/>
              </a:solidFill>
              <a:latin typeface="Poppins"/>
              <a:ea typeface="Poppins"/>
              <a:cs typeface="Poppins"/>
              <a:sym typeface="Poppins"/>
            </a:endParaRPr>
          </a:p>
          <a:p>
            <a:pPr marL="459265" lvl="1" indent="-229632" algn="just">
              <a:lnSpc>
                <a:spcPts val="2978"/>
              </a:lnSpc>
              <a:buFont typeface="Arial"/>
              <a:buChar char="•"/>
            </a:pPr>
            <a:r>
              <a:rPr lang="en-US" sz="2127" b="1" spc="138">
                <a:solidFill>
                  <a:srgbClr val="000000"/>
                </a:solidFill>
                <a:latin typeface="Poppins Bold"/>
                <a:ea typeface="Poppins Bold"/>
                <a:cs typeface="Poppins Bold"/>
                <a:sym typeface="Poppins Bold"/>
              </a:rPr>
              <a:t>Why BERT?:</a:t>
            </a:r>
            <a:r>
              <a:rPr lang="en-US" sz="2127" spc="138">
                <a:solidFill>
                  <a:srgbClr val="000000"/>
                </a:solidFill>
                <a:latin typeface="Poppins"/>
                <a:ea typeface="Poppins"/>
                <a:cs typeface="Poppins"/>
                <a:sym typeface="Poppins"/>
              </a:rPr>
              <a:t> Pre-trained model that understands word context in a deep way.</a:t>
            </a:r>
          </a:p>
          <a:p>
            <a:pPr algn="just">
              <a:lnSpc>
                <a:spcPts val="2978"/>
              </a:lnSpc>
            </a:pPr>
            <a:endParaRPr lang="en-US" sz="2127" spc="138">
              <a:solidFill>
                <a:srgbClr val="000000"/>
              </a:solidFill>
              <a:latin typeface="Poppins"/>
              <a:ea typeface="Poppins"/>
              <a:cs typeface="Poppins"/>
              <a:sym typeface="Poppins"/>
            </a:endParaRPr>
          </a:p>
          <a:p>
            <a:pPr marL="459265" lvl="1" indent="-229632" algn="just">
              <a:lnSpc>
                <a:spcPts val="2978"/>
              </a:lnSpc>
              <a:buFont typeface="Arial"/>
              <a:buChar char="•"/>
            </a:pPr>
            <a:r>
              <a:rPr lang="en-US" sz="2127" b="1" spc="138">
                <a:solidFill>
                  <a:srgbClr val="000000"/>
                </a:solidFill>
                <a:latin typeface="Poppins Bold"/>
                <a:ea typeface="Poppins Bold"/>
                <a:cs typeface="Poppins Bold"/>
                <a:sym typeface="Poppins Bold"/>
              </a:rPr>
              <a:t>Result:</a:t>
            </a:r>
          </a:p>
          <a:p>
            <a:pPr algn="just">
              <a:lnSpc>
                <a:spcPts val="2978"/>
              </a:lnSpc>
            </a:pPr>
            <a:r>
              <a:rPr lang="en-US" sz="2127" spc="138">
                <a:solidFill>
                  <a:srgbClr val="000000"/>
                </a:solidFill>
                <a:latin typeface="Poppins"/>
                <a:ea typeface="Poppins"/>
                <a:cs typeface="Poppins"/>
                <a:sym typeface="Poppins"/>
              </a:rPr>
              <a:t>     Achieved higher accuracy </a:t>
            </a:r>
          </a:p>
          <a:p>
            <a:pPr algn="just">
              <a:lnSpc>
                <a:spcPts val="2978"/>
              </a:lnSpc>
            </a:pPr>
            <a:endParaRPr lang="en-US" sz="2127" spc="138">
              <a:solidFill>
                <a:srgbClr val="000000"/>
              </a:solidFill>
              <a:latin typeface="Poppins"/>
              <a:ea typeface="Poppins"/>
              <a:cs typeface="Poppins"/>
              <a:sym typeface="Poppins"/>
            </a:endParaRPr>
          </a:p>
        </p:txBody>
      </p:sp>
      <p:sp>
        <p:nvSpPr>
          <p:cNvPr id="17" name="TextBox 17"/>
          <p:cNvSpPr txBox="1"/>
          <p:nvPr/>
        </p:nvSpPr>
        <p:spPr>
          <a:xfrm>
            <a:off x="3286652" y="2229613"/>
            <a:ext cx="4942948" cy="846386"/>
          </a:xfrm>
          <a:prstGeom prst="rect">
            <a:avLst/>
          </a:prstGeom>
        </p:spPr>
        <p:txBody>
          <a:bodyPr wrap="square" lIns="0" tIns="0" rIns="0" bIns="0" rtlCol="0" anchor="t">
            <a:spAutoFit/>
          </a:bodyPr>
          <a:lstStyle/>
          <a:p>
            <a:pPr algn="ctr">
              <a:lnSpc>
                <a:spcPts val="6580"/>
              </a:lnSpc>
            </a:pPr>
            <a:r>
              <a:rPr lang="en-US" sz="4700" b="1" dirty="0">
                <a:solidFill>
                  <a:srgbClr val="1B9461"/>
                </a:solidFill>
                <a:latin typeface="Canva Sans Bold"/>
                <a:ea typeface="Canva Sans Bold"/>
                <a:cs typeface="Canva Sans Bold"/>
                <a:sym typeface="Canva Sans Bold"/>
              </a:rPr>
              <a:t>BERT Model</a:t>
            </a:r>
          </a:p>
        </p:txBody>
      </p:sp>
      <p:grpSp>
        <p:nvGrpSpPr>
          <p:cNvPr id="18" name="Group 18"/>
          <p:cNvGrpSpPr/>
          <p:nvPr/>
        </p:nvGrpSpPr>
        <p:grpSpPr>
          <a:xfrm>
            <a:off x="0" y="0"/>
            <a:ext cx="18288000" cy="2217993"/>
            <a:chOff x="0" y="0"/>
            <a:chExt cx="4816593" cy="584163"/>
          </a:xfrm>
        </p:grpSpPr>
        <p:sp>
          <p:nvSpPr>
            <p:cNvPr id="19" name="Freeform 19"/>
            <p:cNvSpPr/>
            <p:nvPr/>
          </p:nvSpPr>
          <p:spPr>
            <a:xfrm>
              <a:off x="0" y="0"/>
              <a:ext cx="4816592" cy="584163"/>
            </a:xfrm>
            <a:custGeom>
              <a:avLst/>
              <a:gdLst/>
              <a:ahLst/>
              <a:cxnLst/>
              <a:rect l="l" t="t" r="r" b="b"/>
              <a:pathLst>
                <a:path w="4816592" h="584163">
                  <a:moveTo>
                    <a:pt x="0" y="0"/>
                  </a:moveTo>
                  <a:lnTo>
                    <a:pt x="4816592" y="0"/>
                  </a:lnTo>
                  <a:lnTo>
                    <a:pt x="4816592" y="584163"/>
                  </a:lnTo>
                  <a:lnTo>
                    <a:pt x="0" y="584163"/>
                  </a:lnTo>
                  <a:close/>
                </a:path>
              </a:pathLst>
            </a:custGeom>
            <a:solidFill>
              <a:srgbClr val="1B9461"/>
            </a:solidFill>
          </p:spPr>
        </p:sp>
        <p:sp>
          <p:nvSpPr>
            <p:cNvPr id="20" name="TextBox 20"/>
            <p:cNvSpPr txBox="1"/>
            <p:nvPr/>
          </p:nvSpPr>
          <p:spPr>
            <a:xfrm>
              <a:off x="0" y="-57150"/>
              <a:ext cx="4816593" cy="64131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608" y="2138912"/>
            <a:ext cx="1028700" cy="1771441"/>
            <a:chOff x="0" y="0"/>
            <a:chExt cx="270933" cy="466552"/>
          </a:xfrm>
        </p:grpSpPr>
        <p:sp>
          <p:nvSpPr>
            <p:cNvPr id="23" name="Freeform 23"/>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24" name="TextBox 24"/>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608" y="0"/>
            <a:ext cx="1028700" cy="2138912"/>
            <a:chOff x="0" y="0"/>
            <a:chExt cx="270933" cy="563335"/>
          </a:xfrm>
        </p:grpSpPr>
        <p:sp>
          <p:nvSpPr>
            <p:cNvPr id="26" name="Freeform 26"/>
            <p:cNvSpPr/>
            <p:nvPr/>
          </p:nvSpPr>
          <p:spPr>
            <a:xfrm>
              <a:off x="0" y="0"/>
              <a:ext cx="270933" cy="563335"/>
            </a:xfrm>
            <a:custGeom>
              <a:avLst/>
              <a:gdLst/>
              <a:ahLst/>
              <a:cxnLst/>
              <a:rect l="l" t="t" r="r" b="b"/>
              <a:pathLst>
                <a:path w="270933" h="563335">
                  <a:moveTo>
                    <a:pt x="0" y="0"/>
                  </a:moveTo>
                  <a:lnTo>
                    <a:pt x="270933" y="0"/>
                  </a:lnTo>
                  <a:lnTo>
                    <a:pt x="270933" y="563335"/>
                  </a:lnTo>
                  <a:lnTo>
                    <a:pt x="0" y="563335"/>
                  </a:lnTo>
                  <a:close/>
                </a:path>
              </a:pathLst>
            </a:custGeom>
            <a:solidFill>
              <a:srgbClr val="222222"/>
            </a:solidFill>
          </p:spPr>
        </p:sp>
        <p:sp>
          <p:nvSpPr>
            <p:cNvPr id="27" name="TextBox 27"/>
            <p:cNvSpPr txBox="1"/>
            <p:nvPr/>
          </p:nvSpPr>
          <p:spPr>
            <a:xfrm>
              <a:off x="0" y="-57150"/>
              <a:ext cx="270933" cy="620485"/>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706632" y="502284"/>
            <a:ext cx="882445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FDFBFB"/>
                </a:solidFill>
                <a:latin typeface="Poppins Bold"/>
                <a:ea typeface="Poppins Bold"/>
                <a:cs typeface="Poppins Bold"/>
                <a:sym typeface="Poppins Bold"/>
              </a:rPr>
              <a:t>Modeling Approach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66675" y="11764"/>
            <a:ext cx="18288000" cy="2122743"/>
            <a:chOff x="0" y="0"/>
            <a:chExt cx="4816593" cy="559076"/>
          </a:xfrm>
        </p:grpSpPr>
        <p:sp>
          <p:nvSpPr>
            <p:cNvPr id="4" name="Freeform 4"/>
            <p:cNvSpPr/>
            <p:nvPr/>
          </p:nvSpPr>
          <p:spPr>
            <a:xfrm>
              <a:off x="0" y="0"/>
              <a:ext cx="4816592" cy="559076"/>
            </a:xfrm>
            <a:custGeom>
              <a:avLst/>
              <a:gdLst/>
              <a:ahLst/>
              <a:cxnLst/>
              <a:rect l="l" t="t" r="r" b="b"/>
              <a:pathLst>
                <a:path w="4816592" h="559076">
                  <a:moveTo>
                    <a:pt x="0" y="0"/>
                  </a:moveTo>
                  <a:lnTo>
                    <a:pt x="4816592" y="0"/>
                  </a:lnTo>
                  <a:lnTo>
                    <a:pt x="4816592" y="559076"/>
                  </a:lnTo>
                  <a:lnTo>
                    <a:pt x="0" y="559076"/>
                  </a:lnTo>
                  <a:close/>
                </a:path>
              </a:pathLst>
            </a:custGeom>
            <a:solidFill>
              <a:srgbClr val="1B9461"/>
            </a:solidFill>
          </p:spPr>
        </p:sp>
        <p:sp>
          <p:nvSpPr>
            <p:cNvPr id="5" name="TextBox 5"/>
            <p:cNvSpPr txBox="1"/>
            <p:nvPr/>
          </p:nvSpPr>
          <p:spPr>
            <a:xfrm>
              <a:off x="0" y="-57150"/>
              <a:ext cx="4816593" cy="61622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16481007" y="1073135"/>
            <a:ext cx="1514312" cy="1301362"/>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8088569"/>
            <a:ext cx="1028700" cy="1169731"/>
            <a:chOff x="0" y="0"/>
            <a:chExt cx="270933" cy="308077"/>
          </a:xfrm>
        </p:grpSpPr>
        <p:sp>
          <p:nvSpPr>
            <p:cNvPr id="11" name="Freeform 11"/>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2" name="TextBox 12"/>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5" name="TextBox 15"/>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1705804" y="1842879"/>
            <a:ext cx="903745" cy="0"/>
          </a:xfrm>
          <a:prstGeom prst="line">
            <a:avLst/>
          </a:prstGeom>
          <a:ln w="238125" cap="flat">
            <a:solidFill>
              <a:srgbClr val="1B9461"/>
            </a:solidFill>
            <a:prstDash val="solid"/>
            <a:headEnd type="none" w="sm" len="sm"/>
            <a:tailEnd type="none" w="sm" len="sm"/>
          </a:ln>
        </p:spPr>
      </p:sp>
      <p:sp>
        <p:nvSpPr>
          <p:cNvPr id="17" name="Freeform 17"/>
          <p:cNvSpPr/>
          <p:nvPr/>
        </p:nvSpPr>
        <p:spPr>
          <a:xfrm>
            <a:off x="1890342" y="4897987"/>
            <a:ext cx="14590666" cy="5550967"/>
          </a:xfrm>
          <a:custGeom>
            <a:avLst/>
            <a:gdLst/>
            <a:ahLst/>
            <a:cxnLst/>
            <a:rect l="l" t="t" r="r" b="b"/>
            <a:pathLst>
              <a:path w="14590666" h="5550967">
                <a:moveTo>
                  <a:pt x="0" y="0"/>
                </a:moveTo>
                <a:lnTo>
                  <a:pt x="14590665" y="0"/>
                </a:lnTo>
                <a:lnTo>
                  <a:pt x="14590665" y="5550967"/>
                </a:lnTo>
                <a:lnTo>
                  <a:pt x="0" y="5550967"/>
                </a:lnTo>
                <a:lnTo>
                  <a:pt x="0" y="0"/>
                </a:lnTo>
                <a:close/>
              </a:path>
            </a:pathLst>
          </a:custGeom>
          <a:blipFill>
            <a:blip r:embed="rId5"/>
            <a:stretch>
              <a:fillRect t="-474" b="-14850"/>
            </a:stretch>
          </a:blipFill>
        </p:spPr>
      </p:sp>
      <p:sp>
        <p:nvSpPr>
          <p:cNvPr id="18" name="Freeform 18"/>
          <p:cNvSpPr/>
          <p:nvPr/>
        </p:nvSpPr>
        <p:spPr>
          <a:xfrm>
            <a:off x="1651987" y="271531"/>
            <a:ext cx="4244658" cy="1603209"/>
          </a:xfrm>
          <a:custGeom>
            <a:avLst/>
            <a:gdLst/>
            <a:ahLst/>
            <a:cxnLst/>
            <a:rect l="l" t="t" r="r" b="b"/>
            <a:pathLst>
              <a:path w="4244658" h="1603209">
                <a:moveTo>
                  <a:pt x="0" y="0"/>
                </a:moveTo>
                <a:lnTo>
                  <a:pt x="4244658" y="0"/>
                </a:lnTo>
                <a:lnTo>
                  <a:pt x="4244658" y="1603209"/>
                </a:lnTo>
                <a:lnTo>
                  <a:pt x="0" y="1603209"/>
                </a:lnTo>
                <a:lnTo>
                  <a:pt x="0" y="0"/>
                </a:lnTo>
                <a:close/>
              </a:path>
            </a:pathLst>
          </a:custGeom>
          <a:blipFill>
            <a:blip r:embed="rId6"/>
            <a:stretch>
              <a:fillRect b="-2020"/>
            </a:stretch>
          </a:blipFill>
        </p:spPr>
      </p:sp>
      <p:grpSp>
        <p:nvGrpSpPr>
          <p:cNvPr id="19" name="Group 19"/>
          <p:cNvGrpSpPr/>
          <p:nvPr/>
        </p:nvGrpSpPr>
        <p:grpSpPr>
          <a:xfrm>
            <a:off x="-66675" y="-248601"/>
            <a:ext cx="1028700" cy="2383108"/>
            <a:chOff x="0" y="0"/>
            <a:chExt cx="270933" cy="627650"/>
          </a:xfrm>
        </p:grpSpPr>
        <p:sp>
          <p:nvSpPr>
            <p:cNvPr id="20" name="Freeform 20"/>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21" name="TextBox 21"/>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0" y="2138367"/>
            <a:ext cx="1028700" cy="1771441"/>
            <a:chOff x="0" y="0"/>
            <a:chExt cx="270933" cy="466552"/>
          </a:xfrm>
        </p:grpSpPr>
        <p:sp>
          <p:nvSpPr>
            <p:cNvPr id="23" name="Freeform 23"/>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24" name="TextBox 24"/>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890342" y="2317347"/>
            <a:ext cx="12392389" cy="2455672"/>
          </a:xfrm>
          <a:prstGeom prst="rect">
            <a:avLst/>
          </a:prstGeom>
        </p:spPr>
        <p:txBody>
          <a:bodyPr lIns="0" tIns="0" rIns="0" bIns="0" rtlCol="0" anchor="t">
            <a:spAutoFit/>
          </a:bodyPr>
          <a:lstStyle/>
          <a:p>
            <a:pPr algn="l">
              <a:lnSpc>
                <a:spcPts val="3247"/>
              </a:lnSpc>
            </a:pPr>
            <a:r>
              <a:rPr lang="en-US" sz="2319" b="1">
                <a:solidFill>
                  <a:srgbClr val="000000"/>
                </a:solidFill>
                <a:latin typeface="Poppins Bold"/>
                <a:ea typeface="Poppins Bold"/>
                <a:cs typeface="Poppins Bold"/>
                <a:sym typeface="Poppins Bold"/>
              </a:rPr>
              <a:t>Used for tracking experiment metrics, comparing models, and managing runs in a structured way</a:t>
            </a:r>
          </a:p>
          <a:p>
            <a:pPr algn="l">
              <a:lnSpc>
                <a:spcPts val="3247"/>
              </a:lnSpc>
            </a:pPr>
            <a:endParaRPr lang="en-US" sz="2319" b="1">
              <a:solidFill>
                <a:srgbClr val="000000"/>
              </a:solidFill>
              <a:latin typeface="Poppins Bold"/>
              <a:ea typeface="Poppins Bold"/>
              <a:cs typeface="Poppins Bold"/>
              <a:sym typeface="Poppins Bold"/>
            </a:endParaRPr>
          </a:p>
          <a:p>
            <a:pPr marL="500887" lvl="1" indent="-250444" algn="l">
              <a:lnSpc>
                <a:spcPts val="3247"/>
              </a:lnSpc>
              <a:buFont typeface="Arial"/>
              <a:buChar char="•"/>
            </a:pPr>
            <a:r>
              <a:rPr lang="en-US" sz="2319">
                <a:solidFill>
                  <a:srgbClr val="000000"/>
                </a:solidFill>
                <a:latin typeface="Poppins"/>
                <a:ea typeface="Poppins"/>
                <a:cs typeface="Poppins"/>
                <a:sym typeface="Poppins"/>
              </a:rPr>
              <a:t>clear performance comparison</a:t>
            </a:r>
          </a:p>
          <a:p>
            <a:pPr marL="500887" lvl="1" indent="-250444" algn="l">
              <a:lnSpc>
                <a:spcPts val="3247"/>
              </a:lnSpc>
              <a:buFont typeface="Arial"/>
              <a:buChar char="•"/>
            </a:pPr>
            <a:r>
              <a:rPr lang="en-US" sz="2319">
                <a:solidFill>
                  <a:srgbClr val="000000"/>
                </a:solidFill>
                <a:latin typeface="Poppins"/>
                <a:ea typeface="Poppins"/>
                <a:cs typeface="Poppins"/>
                <a:sym typeface="Poppins"/>
              </a:rPr>
              <a:t> tracks model parameters</a:t>
            </a:r>
          </a:p>
          <a:p>
            <a:pPr marL="500887" lvl="1" indent="-250444" algn="l">
              <a:lnSpc>
                <a:spcPts val="3247"/>
              </a:lnSpc>
              <a:spcBef>
                <a:spcPct val="0"/>
              </a:spcBef>
              <a:buFont typeface="Arial"/>
              <a:buChar char="•"/>
            </a:pPr>
            <a:r>
              <a:rPr lang="en-US" sz="2319">
                <a:solidFill>
                  <a:srgbClr val="000000"/>
                </a:solidFill>
                <a:latin typeface="Poppins"/>
                <a:ea typeface="Poppins"/>
                <a:cs typeface="Poppins"/>
                <a:sym typeface="Poppins"/>
              </a:rPr>
              <a:t>and helps in identifying the best-performing model.</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8288000" cy="2132268"/>
            <a:chOff x="0" y="0"/>
            <a:chExt cx="4816593" cy="561585"/>
          </a:xfrm>
        </p:grpSpPr>
        <p:sp>
          <p:nvSpPr>
            <p:cNvPr id="4" name="Freeform 4"/>
            <p:cNvSpPr/>
            <p:nvPr/>
          </p:nvSpPr>
          <p:spPr>
            <a:xfrm>
              <a:off x="0" y="0"/>
              <a:ext cx="4816592" cy="561585"/>
            </a:xfrm>
            <a:custGeom>
              <a:avLst/>
              <a:gdLst/>
              <a:ahLst/>
              <a:cxnLst/>
              <a:rect l="l" t="t" r="r" b="b"/>
              <a:pathLst>
                <a:path w="4816592" h="561585">
                  <a:moveTo>
                    <a:pt x="0" y="0"/>
                  </a:moveTo>
                  <a:lnTo>
                    <a:pt x="4816592" y="0"/>
                  </a:lnTo>
                  <a:lnTo>
                    <a:pt x="4816592" y="561585"/>
                  </a:lnTo>
                  <a:lnTo>
                    <a:pt x="0" y="561585"/>
                  </a:lnTo>
                  <a:close/>
                </a:path>
              </a:pathLst>
            </a:custGeom>
            <a:solidFill>
              <a:srgbClr val="1B9461"/>
            </a:solidFill>
          </p:spPr>
        </p:sp>
        <p:sp>
          <p:nvSpPr>
            <p:cNvPr id="5" name="TextBox 5"/>
            <p:cNvSpPr txBox="1"/>
            <p:nvPr/>
          </p:nvSpPr>
          <p:spPr>
            <a:xfrm>
              <a:off x="0" y="-57150"/>
              <a:ext cx="4816593" cy="61873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1" name="TextBox 11"/>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1705804" y="1842879"/>
            <a:ext cx="903745" cy="0"/>
          </a:xfrm>
          <a:prstGeom prst="line">
            <a:avLst/>
          </a:prstGeom>
          <a:ln w="238125" cap="flat">
            <a:solidFill>
              <a:srgbClr val="1B9461"/>
            </a:solidFill>
            <a:prstDash val="solid"/>
            <a:headEnd type="none" w="sm" len="sm"/>
            <a:tailEnd type="none" w="sm" len="sm"/>
          </a:ln>
        </p:spPr>
      </p:sp>
      <p:sp>
        <p:nvSpPr>
          <p:cNvPr id="13" name="Freeform 13"/>
          <p:cNvSpPr/>
          <p:nvPr/>
        </p:nvSpPr>
        <p:spPr>
          <a:xfrm>
            <a:off x="1384133" y="338989"/>
            <a:ext cx="3887454" cy="1468293"/>
          </a:xfrm>
          <a:custGeom>
            <a:avLst/>
            <a:gdLst/>
            <a:ahLst/>
            <a:cxnLst/>
            <a:rect l="l" t="t" r="r" b="b"/>
            <a:pathLst>
              <a:path w="3887454" h="1468293">
                <a:moveTo>
                  <a:pt x="0" y="0"/>
                </a:moveTo>
                <a:lnTo>
                  <a:pt x="3887454" y="0"/>
                </a:lnTo>
                <a:lnTo>
                  <a:pt x="3887454" y="1468293"/>
                </a:lnTo>
                <a:lnTo>
                  <a:pt x="0" y="1468293"/>
                </a:lnTo>
                <a:lnTo>
                  <a:pt x="0" y="0"/>
                </a:lnTo>
                <a:close/>
              </a:path>
            </a:pathLst>
          </a:custGeom>
          <a:blipFill>
            <a:blip r:embed="rId3"/>
            <a:stretch>
              <a:fillRect b="-2020"/>
            </a:stretch>
          </a:blipFill>
        </p:spPr>
      </p:sp>
      <p:grpSp>
        <p:nvGrpSpPr>
          <p:cNvPr id="14" name="Group 14"/>
          <p:cNvGrpSpPr/>
          <p:nvPr/>
        </p:nvGrpSpPr>
        <p:grpSpPr>
          <a:xfrm>
            <a:off x="0" y="-250840"/>
            <a:ext cx="1028700" cy="2383108"/>
            <a:chOff x="0" y="0"/>
            <a:chExt cx="270933" cy="627650"/>
          </a:xfrm>
        </p:grpSpPr>
        <p:sp>
          <p:nvSpPr>
            <p:cNvPr id="15" name="Freeform 15"/>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16" name="TextBox 16"/>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0" y="2132268"/>
            <a:ext cx="1028700" cy="1028700"/>
            <a:chOff x="0" y="0"/>
            <a:chExt cx="270933" cy="270933"/>
          </a:xfrm>
        </p:grpSpPr>
        <p:sp>
          <p:nvSpPr>
            <p:cNvPr id="18" name="Freeform 1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9" name="TextBox 19"/>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2024903" y="6024589"/>
            <a:ext cx="6263097" cy="4127961"/>
          </a:xfrm>
          <a:custGeom>
            <a:avLst/>
            <a:gdLst/>
            <a:ahLst/>
            <a:cxnLst/>
            <a:rect l="l" t="t" r="r" b="b"/>
            <a:pathLst>
              <a:path w="6263097" h="4127961">
                <a:moveTo>
                  <a:pt x="0" y="0"/>
                </a:moveTo>
                <a:lnTo>
                  <a:pt x="6263097" y="0"/>
                </a:lnTo>
                <a:lnTo>
                  <a:pt x="6263097" y="4127961"/>
                </a:lnTo>
                <a:lnTo>
                  <a:pt x="0" y="4127961"/>
                </a:lnTo>
                <a:lnTo>
                  <a:pt x="0" y="0"/>
                </a:lnTo>
                <a:close/>
              </a:path>
            </a:pathLst>
          </a:custGeom>
          <a:blipFill>
            <a:blip r:embed="rId4"/>
            <a:stretch>
              <a:fillRect t="-978" r="-48119" b="-64197"/>
            </a:stretch>
          </a:blipFill>
        </p:spPr>
      </p:sp>
      <p:sp>
        <p:nvSpPr>
          <p:cNvPr id="21" name="Freeform 21"/>
          <p:cNvSpPr/>
          <p:nvPr/>
        </p:nvSpPr>
        <p:spPr>
          <a:xfrm>
            <a:off x="12024903" y="2177353"/>
            <a:ext cx="6263097" cy="3152024"/>
          </a:xfrm>
          <a:custGeom>
            <a:avLst/>
            <a:gdLst/>
            <a:ahLst/>
            <a:cxnLst/>
            <a:rect l="l" t="t" r="r" b="b"/>
            <a:pathLst>
              <a:path w="6263097" h="3152024">
                <a:moveTo>
                  <a:pt x="0" y="0"/>
                </a:moveTo>
                <a:lnTo>
                  <a:pt x="6263097" y="0"/>
                </a:lnTo>
                <a:lnTo>
                  <a:pt x="6263097" y="3152024"/>
                </a:lnTo>
                <a:lnTo>
                  <a:pt x="0" y="3152024"/>
                </a:lnTo>
                <a:lnTo>
                  <a:pt x="0" y="0"/>
                </a:lnTo>
                <a:close/>
              </a:path>
            </a:pathLst>
          </a:custGeom>
          <a:blipFill>
            <a:blip r:embed="rId5"/>
            <a:stretch>
              <a:fillRect l="-28090" t="-8020" b="-8020"/>
            </a:stretch>
          </a:blipFill>
        </p:spPr>
      </p:sp>
      <p:sp>
        <p:nvSpPr>
          <p:cNvPr id="22" name="Freeform 22"/>
          <p:cNvSpPr/>
          <p:nvPr/>
        </p:nvSpPr>
        <p:spPr>
          <a:xfrm>
            <a:off x="6416654" y="5143500"/>
            <a:ext cx="5608250" cy="5106200"/>
          </a:xfrm>
          <a:custGeom>
            <a:avLst/>
            <a:gdLst/>
            <a:ahLst/>
            <a:cxnLst/>
            <a:rect l="l" t="t" r="r" b="b"/>
            <a:pathLst>
              <a:path w="5608250" h="5106200">
                <a:moveTo>
                  <a:pt x="0" y="0"/>
                </a:moveTo>
                <a:lnTo>
                  <a:pt x="5608249" y="0"/>
                </a:lnTo>
                <a:lnTo>
                  <a:pt x="5608249" y="5106200"/>
                </a:lnTo>
                <a:lnTo>
                  <a:pt x="0" y="5106200"/>
                </a:lnTo>
                <a:lnTo>
                  <a:pt x="0" y="0"/>
                </a:lnTo>
                <a:close/>
              </a:path>
            </a:pathLst>
          </a:custGeom>
          <a:blipFill>
            <a:blip r:embed="rId6"/>
            <a:stretch>
              <a:fillRect r="-12757"/>
            </a:stretch>
          </a:blipFill>
        </p:spPr>
      </p:sp>
      <p:sp>
        <p:nvSpPr>
          <p:cNvPr id="23" name="TextBox 23"/>
          <p:cNvSpPr txBox="1"/>
          <p:nvPr/>
        </p:nvSpPr>
        <p:spPr>
          <a:xfrm>
            <a:off x="1384133" y="2108138"/>
            <a:ext cx="5509298" cy="962660"/>
          </a:xfrm>
          <a:prstGeom prst="rect">
            <a:avLst/>
          </a:prstGeom>
        </p:spPr>
        <p:txBody>
          <a:bodyPr lIns="0" tIns="0" rIns="0" bIns="0" rtlCol="0" anchor="t">
            <a:spAutoFit/>
          </a:bodyPr>
          <a:lstStyle/>
          <a:p>
            <a:pPr algn="ctr">
              <a:lnSpc>
                <a:spcPts val="7839"/>
              </a:lnSpc>
            </a:pPr>
            <a:r>
              <a:rPr lang="en-US" sz="5599" b="1">
                <a:solidFill>
                  <a:srgbClr val="047854"/>
                </a:solidFill>
                <a:latin typeface="Canva Sans Bold"/>
                <a:ea typeface="Canva Sans Bold"/>
                <a:cs typeface="Canva Sans Bold"/>
                <a:sym typeface="Canva Sans Bold"/>
              </a:rPr>
              <a:t>Model Tracking</a:t>
            </a:r>
          </a:p>
        </p:txBody>
      </p:sp>
      <p:sp>
        <p:nvSpPr>
          <p:cNvPr id="24" name="TextBox 24"/>
          <p:cNvSpPr txBox="1"/>
          <p:nvPr/>
        </p:nvSpPr>
        <p:spPr>
          <a:xfrm>
            <a:off x="1028700" y="3307366"/>
            <a:ext cx="5652028" cy="5322697"/>
          </a:xfrm>
          <a:prstGeom prst="rect">
            <a:avLst/>
          </a:prstGeom>
        </p:spPr>
        <p:txBody>
          <a:bodyPr lIns="0" tIns="0" rIns="0" bIns="0" rtlCol="0" anchor="t">
            <a:spAutoFit/>
          </a:bodyPr>
          <a:lstStyle/>
          <a:p>
            <a:pPr marL="500887" lvl="1" indent="-250444" algn="l">
              <a:lnSpc>
                <a:spcPts val="3247"/>
              </a:lnSpc>
              <a:buFont typeface="Arial"/>
              <a:buChar char="•"/>
            </a:pPr>
            <a:r>
              <a:rPr lang="en-US" sz="2319" b="1">
                <a:solidFill>
                  <a:srgbClr val="222222"/>
                </a:solidFill>
                <a:latin typeface="Poppins Bold"/>
                <a:ea typeface="Poppins Bold"/>
                <a:cs typeface="Poppins Bold"/>
                <a:sym typeface="Poppins Bold"/>
              </a:rPr>
              <a:t>Structured Experiment Tracking</a:t>
            </a:r>
            <a:r>
              <a:rPr lang="en-US" sz="2319">
                <a:solidFill>
                  <a:srgbClr val="222222"/>
                </a:solidFill>
                <a:latin typeface="Poppins"/>
                <a:ea typeface="Poppins"/>
                <a:cs typeface="Poppins"/>
                <a:sym typeface="Poppins"/>
              </a:rPr>
              <a:t>:</a:t>
            </a:r>
          </a:p>
          <a:p>
            <a:pPr algn="l">
              <a:lnSpc>
                <a:spcPts val="3247"/>
              </a:lnSpc>
            </a:pPr>
            <a:r>
              <a:rPr lang="en-US" sz="2319">
                <a:solidFill>
                  <a:srgbClr val="222222"/>
                </a:solidFill>
                <a:latin typeface="Poppins"/>
                <a:ea typeface="Poppins"/>
                <a:cs typeface="Poppins"/>
                <a:sym typeface="Poppins"/>
              </a:rPr>
              <a:t>Organizes experiments for easy access and review.</a:t>
            </a:r>
          </a:p>
          <a:p>
            <a:pPr algn="l">
              <a:lnSpc>
                <a:spcPts val="3247"/>
              </a:lnSpc>
            </a:pPr>
            <a:endParaRPr lang="en-US" sz="2319">
              <a:solidFill>
                <a:srgbClr val="222222"/>
              </a:solidFill>
              <a:latin typeface="Poppins"/>
              <a:ea typeface="Poppins"/>
              <a:cs typeface="Poppins"/>
              <a:sym typeface="Poppins"/>
            </a:endParaRPr>
          </a:p>
          <a:p>
            <a:pPr marL="500887" lvl="1" indent="-250444" algn="l">
              <a:lnSpc>
                <a:spcPts val="3247"/>
              </a:lnSpc>
              <a:buFont typeface="Arial"/>
              <a:buChar char="•"/>
            </a:pPr>
            <a:r>
              <a:rPr lang="en-US" sz="2319" b="1">
                <a:solidFill>
                  <a:srgbClr val="222222"/>
                </a:solidFill>
                <a:latin typeface="Poppins Bold"/>
                <a:ea typeface="Poppins Bold"/>
                <a:cs typeface="Poppins Bold"/>
                <a:sym typeface="Poppins Bold"/>
              </a:rPr>
              <a:t>Comprehensive Metric Logging:</a:t>
            </a:r>
            <a:r>
              <a:rPr lang="en-US" sz="2319">
                <a:solidFill>
                  <a:srgbClr val="222222"/>
                </a:solidFill>
                <a:latin typeface="Poppins"/>
                <a:ea typeface="Poppins"/>
                <a:cs typeface="Poppins"/>
                <a:sym typeface="Poppins"/>
              </a:rPr>
              <a:t> </a:t>
            </a:r>
          </a:p>
          <a:p>
            <a:pPr algn="l">
              <a:lnSpc>
                <a:spcPts val="3247"/>
              </a:lnSpc>
            </a:pPr>
            <a:r>
              <a:rPr lang="en-US" sz="2319">
                <a:solidFill>
                  <a:srgbClr val="222222"/>
                </a:solidFill>
                <a:latin typeface="Poppins"/>
                <a:ea typeface="Poppins"/>
                <a:cs typeface="Poppins"/>
                <a:sym typeface="Poppins"/>
              </a:rPr>
              <a:t>Captures important performance metrics (e.g., accuracy, precision, recall) throughout model training.</a:t>
            </a:r>
          </a:p>
          <a:p>
            <a:pPr algn="l">
              <a:lnSpc>
                <a:spcPts val="3247"/>
              </a:lnSpc>
            </a:pPr>
            <a:endParaRPr lang="en-US" sz="2319">
              <a:solidFill>
                <a:srgbClr val="222222"/>
              </a:solidFill>
              <a:latin typeface="Poppins"/>
              <a:ea typeface="Poppins"/>
              <a:cs typeface="Poppins"/>
              <a:sym typeface="Poppins"/>
            </a:endParaRPr>
          </a:p>
          <a:p>
            <a:pPr marL="500887" lvl="1" indent="-250444" algn="l">
              <a:lnSpc>
                <a:spcPts val="3247"/>
              </a:lnSpc>
              <a:buFont typeface="Arial"/>
              <a:buChar char="•"/>
            </a:pPr>
            <a:r>
              <a:rPr lang="en-US" sz="2319" b="1">
                <a:solidFill>
                  <a:srgbClr val="222222"/>
                </a:solidFill>
                <a:latin typeface="Poppins Bold"/>
                <a:ea typeface="Poppins Bold"/>
                <a:cs typeface="Poppins Bold"/>
                <a:sym typeface="Poppins Bold"/>
              </a:rPr>
              <a:t>Visual Comparison of Runs:</a:t>
            </a:r>
          </a:p>
          <a:p>
            <a:pPr algn="l">
              <a:lnSpc>
                <a:spcPts val="3247"/>
              </a:lnSpc>
            </a:pPr>
            <a:r>
              <a:rPr lang="en-US" sz="2319">
                <a:solidFill>
                  <a:srgbClr val="222222"/>
                </a:solidFill>
                <a:latin typeface="Poppins"/>
                <a:ea typeface="Poppins"/>
                <a:cs typeface="Poppins"/>
                <a:sym typeface="Poppins"/>
              </a:rPr>
              <a:t>Quickly compare different runs and configurations to find the optimal model setup.</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AutoShape 3"/>
          <p:cNvSpPr/>
          <p:nvPr/>
        </p:nvSpPr>
        <p:spPr>
          <a:xfrm flipH="1">
            <a:off x="17240250" y="4803299"/>
            <a:ext cx="0" cy="3514512"/>
          </a:xfrm>
          <a:prstGeom prst="line">
            <a:avLst/>
          </a:prstGeom>
          <a:ln w="38100" cap="flat">
            <a:solidFill>
              <a:srgbClr val="1B9461"/>
            </a:solidFill>
            <a:prstDash val="solid"/>
            <a:headEnd type="none" w="sm" len="sm"/>
            <a:tailEnd type="none" w="sm" len="sm"/>
          </a:ln>
        </p:spPr>
      </p:sp>
      <p:grpSp>
        <p:nvGrpSpPr>
          <p:cNvPr id="4" name="Group 4"/>
          <p:cNvGrpSpPr/>
          <p:nvPr/>
        </p:nvGrpSpPr>
        <p:grpSpPr>
          <a:xfrm>
            <a:off x="0" y="0"/>
            <a:ext cx="18288000" cy="1989393"/>
            <a:chOff x="0" y="0"/>
            <a:chExt cx="4816593" cy="523955"/>
          </a:xfrm>
        </p:grpSpPr>
        <p:sp>
          <p:nvSpPr>
            <p:cNvPr id="5" name="Freeform 5"/>
            <p:cNvSpPr/>
            <p:nvPr/>
          </p:nvSpPr>
          <p:spPr>
            <a:xfrm>
              <a:off x="0" y="0"/>
              <a:ext cx="4816592" cy="523955"/>
            </a:xfrm>
            <a:custGeom>
              <a:avLst/>
              <a:gdLst/>
              <a:ahLst/>
              <a:cxnLst/>
              <a:rect l="l" t="t" r="r" b="b"/>
              <a:pathLst>
                <a:path w="4816592" h="523955">
                  <a:moveTo>
                    <a:pt x="0" y="0"/>
                  </a:moveTo>
                  <a:lnTo>
                    <a:pt x="4816592" y="0"/>
                  </a:lnTo>
                  <a:lnTo>
                    <a:pt x="4816592" y="523955"/>
                  </a:lnTo>
                  <a:lnTo>
                    <a:pt x="0" y="523955"/>
                  </a:lnTo>
                  <a:close/>
                </a:path>
              </a:pathLst>
            </a:custGeom>
            <a:solidFill>
              <a:srgbClr val="1B9461"/>
            </a:solidFill>
          </p:spPr>
        </p:sp>
        <p:sp>
          <p:nvSpPr>
            <p:cNvPr id="6" name="TextBox 6"/>
            <p:cNvSpPr txBox="1"/>
            <p:nvPr/>
          </p:nvSpPr>
          <p:spPr>
            <a:xfrm>
              <a:off x="0" y="-57150"/>
              <a:ext cx="4816593" cy="58110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481007" y="1073135"/>
            <a:ext cx="1514312" cy="1301362"/>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8088569"/>
            <a:ext cx="1028700" cy="1169731"/>
            <a:chOff x="0" y="0"/>
            <a:chExt cx="270933" cy="308077"/>
          </a:xfrm>
        </p:grpSpPr>
        <p:sp>
          <p:nvSpPr>
            <p:cNvPr id="11" name="Freeform 11"/>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2" name="TextBox 12"/>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5" name="TextBox 15"/>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1705804" y="1842879"/>
            <a:ext cx="903745" cy="0"/>
          </a:xfrm>
          <a:prstGeom prst="line">
            <a:avLst/>
          </a:prstGeom>
          <a:ln w="238125" cap="flat">
            <a:solidFill>
              <a:srgbClr val="1B9461"/>
            </a:solidFill>
            <a:prstDash val="solid"/>
            <a:headEnd type="none" w="sm" len="sm"/>
            <a:tailEnd type="none" w="sm" len="sm"/>
          </a:ln>
        </p:spPr>
      </p:sp>
      <p:sp>
        <p:nvSpPr>
          <p:cNvPr id="17" name="Freeform 17"/>
          <p:cNvSpPr/>
          <p:nvPr/>
        </p:nvSpPr>
        <p:spPr>
          <a:xfrm>
            <a:off x="1361393" y="377000"/>
            <a:ext cx="3688779" cy="1393253"/>
          </a:xfrm>
          <a:custGeom>
            <a:avLst/>
            <a:gdLst/>
            <a:ahLst/>
            <a:cxnLst/>
            <a:rect l="l" t="t" r="r" b="b"/>
            <a:pathLst>
              <a:path w="3688779" h="1393253">
                <a:moveTo>
                  <a:pt x="0" y="0"/>
                </a:moveTo>
                <a:lnTo>
                  <a:pt x="3688779" y="0"/>
                </a:lnTo>
                <a:lnTo>
                  <a:pt x="3688779" y="1393253"/>
                </a:lnTo>
                <a:lnTo>
                  <a:pt x="0" y="1393253"/>
                </a:lnTo>
                <a:lnTo>
                  <a:pt x="0" y="0"/>
                </a:lnTo>
                <a:close/>
              </a:path>
            </a:pathLst>
          </a:custGeom>
          <a:blipFill>
            <a:blip r:embed="rId3"/>
            <a:stretch>
              <a:fillRect b="-2020"/>
            </a:stretch>
          </a:blipFill>
        </p:spPr>
      </p:sp>
      <p:grpSp>
        <p:nvGrpSpPr>
          <p:cNvPr id="18" name="Group 18"/>
          <p:cNvGrpSpPr/>
          <p:nvPr/>
        </p:nvGrpSpPr>
        <p:grpSpPr>
          <a:xfrm>
            <a:off x="0" y="-393715"/>
            <a:ext cx="1028700" cy="2383108"/>
            <a:chOff x="0" y="0"/>
            <a:chExt cx="270933" cy="627650"/>
          </a:xfrm>
        </p:grpSpPr>
        <p:sp>
          <p:nvSpPr>
            <p:cNvPr id="19" name="Freeform 19"/>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20" name="TextBox 20"/>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1995388"/>
            <a:ext cx="1028700" cy="1028700"/>
            <a:chOff x="0" y="0"/>
            <a:chExt cx="270933" cy="270933"/>
          </a:xfrm>
        </p:grpSpPr>
        <p:sp>
          <p:nvSpPr>
            <p:cNvPr id="22" name="Freeform 2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23" name="TextBox 23"/>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7789998" y="1995388"/>
            <a:ext cx="10205322" cy="7777262"/>
          </a:xfrm>
          <a:custGeom>
            <a:avLst/>
            <a:gdLst/>
            <a:ahLst/>
            <a:cxnLst/>
            <a:rect l="l" t="t" r="r" b="b"/>
            <a:pathLst>
              <a:path w="10205322" h="7777262">
                <a:moveTo>
                  <a:pt x="0" y="0"/>
                </a:moveTo>
                <a:lnTo>
                  <a:pt x="10205322" y="0"/>
                </a:lnTo>
                <a:lnTo>
                  <a:pt x="10205322" y="7777262"/>
                </a:lnTo>
                <a:lnTo>
                  <a:pt x="0" y="7777262"/>
                </a:lnTo>
                <a:lnTo>
                  <a:pt x="0" y="0"/>
                </a:lnTo>
                <a:close/>
              </a:path>
            </a:pathLst>
          </a:custGeom>
          <a:blipFill>
            <a:blip r:embed="rId4"/>
            <a:stretch>
              <a:fillRect/>
            </a:stretch>
          </a:blipFill>
        </p:spPr>
      </p:sp>
      <p:sp>
        <p:nvSpPr>
          <p:cNvPr id="25" name="TextBox 25"/>
          <p:cNvSpPr txBox="1"/>
          <p:nvPr/>
        </p:nvSpPr>
        <p:spPr>
          <a:xfrm>
            <a:off x="1384133" y="2108138"/>
            <a:ext cx="5509298" cy="962660"/>
          </a:xfrm>
          <a:prstGeom prst="rect">
            <a:avLst/>
          </a:prstGeom>
        </p:spPr>
        <p:txBody>
          <a:bodyPr lIns="0" tIns="0" rIns="0" bIns="0" rtlCol="0" anchor="t">
            <a:spAutoFit/>
          </a:bodyPr>
          <a:lstStyle/>
          <a:p>
            <a:pPr algn="ctr">
              <a:lnSpc>
                <a:spcPts val="7839"/>
              </a:lnSpc>
            </a:pPr>
            <a:r>
              <a:rPr lang="en-US" sz="5599" b="1">
                <a:solidFill>
                  <a:srgbClr val="047854"/>
                </a:solidFill>
                <a:latin typeface="Canva Sans Bold"/>
                <a:ea typeface="Canva Sans Bold"/>
                <a:cs typeface="Canva Sans Bold"/>
                <a:sym typeface="Canva Sans Bold"/>
              </a:rPr>
              <a:t>MLflow Models</a:t>
            </a:r>
          </a:p>
        </p:txBody>
      </p:sp>
      <p:sp>
        <p:nvSpPr>
          <p:cNvPr id="26" name="TextBox 26"/>
          <p:cNvSpPr txBox="1"/>
          <p:nvPr/>
        </p:nvSpPr>
        <p:spPr>
          <a:xfrm>
            <a:off x="622571" y="3457592"/>
            <a:ext cx="6931725" cy="4630977"/>
          </a:xfrm>
          <a:prstGeom prst="rect">
            <a:avLst/>
          </a:prstGeom>
        </p:spPr>
        <p:txBody>
          <a:bodyPr lIns="0" tIns="0" rIns="0" bIns="0" rtlCol="0" anchor="t">
            <a:spAutoFit/>
          </a:bodyPr>
          <a:lstStyle/>
          <a:p>
            <a:pPr marL="518979" lvl="1" indent="-259489" algn="l">
              <a:lnSpc>
                <a:spcPts val="3365"/>
              </a:lnSpc>
              <a:buFont typeface="Arial"/>
              <a:buChar char="•"/>
            </a:pPr>
            <a:r>
              <a:rPr lang="en-US" sz="2403" b="1">
                <a:solidFill>
                  <a:srgbClr val="222222"/>
                </a:solidFill>
                <a:latin typeface="Poppins Bold"/>
                <a:ea typeface="Poppins Bold"/>
                <a:cs typeface="Poppins Bold"/>
                <a:sym typeface="Poppins Bold"/>
              </a:rPr>
              <a:t>Unified Model Packaging: </a:t>
            </a:r>
          </a:p>
          <a:p>
            <a:pPr algn="l">
              <a:lnSpc>
                <a:spcPts val="3365"/>
              </a:lnSpc>
              <a:spcBef>
                <a:spcPct val="0"/>
              </a:spcBef>
            </a:pPr>
            <a:r>
              <a:rPr lang="en-US" sz="2403">
                <a:solidFill>
                  <a:srgbClr val="222222"/>
                </a:solidFill>
                <a:latin typeface="Poppins"/>
                <a:ea typeface="Poppins"/>
                <a:cs typeface="Poppins"/>
                <a:sym typeface="Poppins"/>
              </a:rPr>
              <a:t>Standardizes model format for easy sharing and compatibility across platforms.</a:t>
            </a:r>
          </a:p>
          <a:p>
            <a:pPr algn="l">
              <a:lnSpc>
                <a:spcPts val="3365"/>
              </a:lnSpc>
            </a:pPr>
            <a:endParaRPr lang="en-US" sz="2403">
              <a:solidFill>
                <a:srgbClr val="222222"/>
              </a:solidFill>
              <a:latin typeface="Poppins"/>
              <a:ea typeface="Poppins"/>
              <a:cs typeface="Poppins"/>
              <a:sym typeface="Poppins"/>
            </a:endParaRPr>
          </a:p>
          <a:p>
            <a:pPr marL="518979" lvl="1" indent="-259489" algn="l">
              <a:lnSpc>
                <a:spcPts val="3365"/>
              </a:lnSpc>
              <a:buFont typeface="Arial"/>
              <a:buChar char="•"/>
            </a:pPr>
            <a:r>
              <a:rPr lang="en-US" sz="2403" b="1">
                <a:solidFill>
                  <a:srgbClr val="222222"/>
                </a:solidFill>
                <a:latin typeface="Poppins Bold"/>
                <a:ea typeface="Poppins Bold"/>
                <a:cs typeface="Poppins Bold"/>
                <a:sym typeface="Poppins Bold"/>
              </a:rPr>
              <a:t>Reproducible Environments:</a:t>
            </a:r>
          </a:p>
          <a:p>
            <a:pPr algn="l">
              <a:lnSpc>
                <a:spcPts val="3365"/>
              </a:lnSpc>
            </a:pPr>
            <a:r>
              <a:rPr lang="en-US" sz="2403" b="1">
                <a:solidFill>
                  <a:srgbClr val="222222"/>
                </a:solidFill>
                <a:latin typeface="Poppins Bold"/>
                <a:ea typeface="Poppins Bold"/>
                <a:cs typeface="Poppins Bold"/>
                <a:sym typeface="Poppins Bold"/>
              </a:rPr>
              <a:t> </a:t>
            </a:r>
            <a:r>
              <a:rPr lang="en-US" sz="2403">
                <a:solidFill>
                  <a:srgbClr val="222222"/>
                </a:solidFill>
                <a:latin typeface="Poppins"/>
                <a:ea typeface="Poppins"/>
                <a:cs typeface="Poppins"/>
                <a:sym typeface="Poppins"/>
              </a:rPr>
              <a:t>Includes environment specifications, making it easy to load and use models consistently.</a:t>
            </a:r>
          </a:p>
          <a:p>
            <a:pPr algn="l">
              <a:lnSpc>
                <a:spcPts val="3365"/>
              </a:lnSpc>
            </a:pPr>
            <a:r>
              <a:rPr lang="en-US" sz="2403" b="1">
                <a:solidFill>
                  <a:srgbClr val="222222"/>
                </a:solidFill>
                <a:latin typeface="Poppins Bold"/>
                <a:ea typeface="Poppins Bold"/>
                <a:cs typeface="Poppins Bold"/>
                <a:sym typeface="Poppins Bold"/>
              </a:rPr>
              <a:t> </a:t>
            </a:r>
          </a:p>
          <a:p>
            <a:pPr marL="518979" lvl="1" indent="-259489" algn="l">
              <a:lnSpc>
                <a:spcPts val="3365"/>
              </a:lnSpc>
              <a:buFont typeface="Arial"/>
              <a:buChar char="•"/>
            </a:pPr>
            <a:r>
              <a:rPr lang="en-US" sz="2403" b="1">
                <a:solidFill>
                  <a:srgbClr val="222222"/>
                </a:solidFill>
                <a:latin typeface="Poppins Bold"/>
                <a:ea typeface="Poppins Bold"/>
                <a:cs typeface="Poppins Bold"/>
                <a:sym typeface="Poppins Bold"/>
              </a:rPr>
              <a:t>Artifact Management:</a:t>
            </a:r>
          </a:p>
          <a:p>
            <a:pPr algn="l">
              <a:lnSpc>
                <a:spcPts val="3249"/>
              </a:lnSpc>
            </a:pPr>
            <a:r>
              <a:rPr lang="en-US" sz="2321" b="1">
                <a:solidFill>
                  <a:srgbClr val="222222"/>
                </a:solidFill>
                <a:latin typeface="Poppins Bold"/>
                <a:ea typeface="Poppins Bold"/>
                <a:cs typeface="Poppins Bold"/>
                <a:sym typeface="Poppins Bold"/>
              </a:rPr>
              <a:t> </a:t>
            </a:r>
            <a:r>
              <a:rPr lang="en-US" sz="2321">
                <a:solidFill>
                  <a:srgbClr val="222222"/>
                </a:solidFill>
                <a:latin typeface="Poppins"/>
                <a:ea typeface="Poppins"/>
                <a:cs typeface="Poppins"/>
                <a:sym typeface="Poppins"/>
              </a:rPr>
              <a:t>Stores artifacts alongside models, including custom objects and necessary resources.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AutoShape 3"/>
          <p:cNvSpPr/>
          <p:nvPr/>
        </p:nvSpPr>
        <p:spPr>
          <a:xfrm flipH="1">
            <a:off x="17240250" y="4803299"/>
            <a:ext cx="0" cy="3514512"/>
          </a:xfrm>
          <a:prstGeom prst="line">
            <a:avLst/>
          </a:prstGeom>
          <a:ln w="38100" cap="flat">
            <a:solidFill>
              <a:srgbClr val="1B9461"/>
            </a:solidFill>
            <a:prstDash val="solid"/>
            <a:headEnd type="none" w="sm" len="sm"/>
            <a:tailEnd type="none" w="sm" len="sm"/>
          </a:ln>
        </p:spPr>
      </p:sp>
      <p:grpSp>
        <p:nvGrpSpPr>
          <p:cNvPr id="4" name="Group 4"/>
          <p:cNvGrpSpPr/>
          <p:nvPr/>
        </p:nvGrpSpPr>
        <p:grpSpPr>
          <a:xfrm>
            <a:off x="0" y="0"/>
            <a:ext cx="18288000" cy="2132268"/>
            <a:chOff x="0" y="0"/>
            <a:chExt cx="4816593" cy="561585"/>
          </a:xfrm>
        </p:grpSpPr>
        <p:sp>
          <p:nvSpPr>
            <p:cNvPr id="5" name="Freeform 5"/>
            <p:cNvSpPr/>
            <p:nvPr/>
          </p:nvSpPr>
          <p:spPr>
            <a:xfrm>
              <a:off x="0" y="0"/>
              <a:ext cx="4816592" cy="561585"/>
            </a:xfrm>
            <a:custGeom>
              <a:avLst/>
              <a:gdLst/>
              <a:ahLst/>
              <a:cxnLst/>
              <a:rect l="l" t="t" r="r" b="b"/>
              <a:pathLst>
                <a:path w="4816592" h="561585">
                  <a:moveTo>
                    <a:pt x="0" y="0"/>
                  </a:moveTo>
                  <a:lnTo>
                    <a:pt x="4816592" y="0"/>
                  </a:lnTo>
                  <a:lnTo>
                    <a:pt x="4816592" y="561585"/>
                  </a:lnTo>
                  <a:lnTo>
                    <a:pt x="0" y="561585"/>
                  </a:lnTo>
                  <a:close/>
                </a:path>
              </a:pathLst>
            </a:custGeom>
            <a:solidFill>
              <a:srgbClr val="1B9461"/>
            </a:solidFill>
          </p:spPr>
        </p:sp>
        <p:sp>
          <p:nvSpPr>
            <p:cNvPr id="6" name="TextBox 6"/>
            <p:cNvSpPr txBox="1"/>
            <p:nvPr/>
          </p:nvSpPr>
          <p:spPr>
            <a:xfrm>
              <a:off x="0" y="-57150"/>
              <a:ext cx="4816593" cy="61873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6481007" y="1073135"/>
            <a:ext cx="1514312" cy="1301362"/>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8088569"/>
            <a:ext cx="1028700" cy="1169731"/>
            <a:chOff x="0" y="0"/>
            <a:chExt cx="270933" cy="308077"/>
          </a:xfrm>
        </p:grpSpPr>
        <p:sp>
          <p:nvSpPr>
            <p:cNvPr id="11" name="Freeform 11"/>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2" name="TextBox 12"/>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5" name="TextBox 15"/>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1705804" y="1842879"/>
            <a:ext cx="903745" cy="0"/>
          </a:xfrm>
          <a:prstGeom prst="line">
            <a:avLst/>
          </a:prstGeom>
          <a:ln w="238125" cap="flat">
            <a:solidFill>
              <a:srgbClr val="1B9461"/>
            </a:solidFill>
            <a:prstDash val="solid"/>
            <a:headEnd type="none" w="sm" len="sm"/>
            <a:tailEnd type="none" w="sm" len="sm"/>
          </a:ln>
        </p:spPr>
      </p:sp>
      <p:sp>
        <p:nvSpPr>
          <p:cNvPr id="17" name="Freeform 17"/>
          <p:cNvSpPr/>
          <p:nvPr/>
        </p:nvSpPr>
        <p:spPr>
          <a:xfrm>
            <a:off x="1408200" y="255523"/>
            <a:ext cx="3887454" cy="1468293"/>
          </a:xfrm>
          <a:custGeom>
            <a:avLst/>
            <a:gdLst/>
            <a:ahLst/>
            <a:cxnLst/>
            <a:rect l="l" t="t" r="r" b="b"/>
            <a:pathLst>
              <a:path w="3887454" h="1468293">
                <a:moveTo>
                  <a:pt x="0" y="0"/>
                </a:moveTo>
                <a:lnTo>
                  <a:pt x="3887455" y="0"/>
                </a:lnTo>
                <a:lnTo>
                  <a:pt x="3887455" y="1468293"/>
                </a:lnTo>
                <a:lnTo>
                  <a:pt x="0" y="1468293"/>
                </a:lnTo>
                <a:lnTo>
                  <a:pt x="0" y="0"/>
                </a:lnTo>
                <a:close/>
              </a:path>
            </a:pathLst>
          </a:custGeom>
          <a:blipFill>
            <a:blip r:embed="rId3"/>
            <a:stretch>
              <a:fillRect b="-2020"/>
            </a:stretch>
          </a:blipFill>
        </p:spPr>
      </p:sp>
      <p:grpSp>
        <p:nvGrpSpPr>
          <p:cNvPr id="18" name="Group 18"/>
          <p:cNvGrpSpPr/>
          <p:nvPr/>
        </p:nvGrpSpPr>
        <p:grpSpPr>
          <a:xfrm>
            <a:off x="0" y="-250840"/>
            <a:ext cx="1028700" cy="2383108"/>
            <a:chOff x="0" y="0"/>
            <a:chExt cx="270933" cy="627650"/>
          </a:xfrm>
        </p:grpSpPr>
        <p:sp>
          <p:nvSpPr>
            <p:cNvPr id="19" name="Freeform 19"/>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20" name="TextBox 20"/>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0" y="2132268"/>
            <a:ext cx="1028700" cy="1028700"/>
            <a:chOff x="0" y="0"/>
            <a:chExt cx="270933" cy="270933"/>
          </a:xfrm>
        </p:grpSpPr>
        <p:sp>
          <p:nvSpPr>
            <p:cNvPr id="22" name="Freeform 2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23" name="TextBox 23"/>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9144000" y="2132268"/>
            <a:ext cx="8851320" cy="7294792"/>
          </a:xfrm>
          <a:custGeom>
            <a:avLst/>
            <a:gdLst/>
            <a:ahLst/>
            <a:cxnLst/>
            <a:rect l="l" t="t" r="r" b="b"/>
            <a:pathLst>
              <a:path w="8851320" h="7294792">
                <a:moveTo>
                  <a:pt x="0" y="0"/>
                </a:moveTo>
                <a:lnTo>
                  <a:pt x="8851320" y="0"/>
                </a:lnTo>
                <a:lnTo>
                  <a:pt x="8851320" y="7294792"/>
                </a:lnTo>
                <a:lnTo>
                  <a:pt x="0" y="7294792"/>
                </a:lnTo>
                <a:lnTo>
                  <a:pt x="0" y="0"/>
                </a:lnTo>
                <a:close/>
              </a:path>
            </a:pathLst>
          </a:custGeom>
          <a:blipFill>
            <a:blip r:embed="rId4"/>
            <a:stretch>
              <a:fillRect l="-1390" r="-103862" b="-9209"/>
            </a:stretch>
          </a:blipFill>
        </p:spPr>
      </p:sp>
      <p:sp>
        <p:nvSpPr>
          <p:cNvPr id="25" name="TextBox 25"/>
          <p:cNvSpPr txBox="1"/>
          <p:nvPr/>
        </p:nvSpPr>
        <p:spPr>
          <a:xfrm>
            <a:off x="1408200" y="2108138"/>
            <a:ext cx="5399532" cy="962660"/>
          </a:xfrm>
          <a:prstGeom prst="rect">
            <a:avLst/>
          </a:prstGeom>
        </p:spPr>
        <p:txBody>
          <a:bodyPr lIns="0" tIns="0" rIns="0" bIns="0" rtlCol="0" anchor="t">
            <a:spAutoFit/>
          </a:bodyPr>
          <a:lstStyle/>
          <a:p>
            <a:pPr algn="ctr">
              <a:lnSpc>
                <a:spcPts val="7839"/>
              </a:lnSpc>
            </a:pPr>
            <a:r>
              <a:rPr lang="en-US" sz="5599" b="1">
                <a:solidFill>
                  <a:srgbClr val="047854"/>
                </a:solidFill>
                <a:latin typeface="Canva Sans Bold"/>
                <a:ea typeface="Canva Sans Bold"/>
                <a:cs typeface="Canva Sans Bold"/>
                <a:sym typeface="Canva Sans Bold"/>
              </a:rPr>
              <a:t>Model Registry</a:t>
            </a:r>
          </a:p>
        </p:txBody>
      </p:sp>
      <p:sp>
        <p:nvSpPr>
          <p:cNvPr id="26" name="TextBox 26"/>
          <p:cNvSpPr txBox="1"/>
          <p:nvPr/>
        </p:nvSpPr>
        <p:spPr>
          <a:xfrm>
            <a:off x="1705804" y="6393053"/>
            <a:ext cx="4131022" cy="2865247"/>
          </a:xfrm>
          <a:prstGeom prst="rect">
            <a:avLst/>
          </a:prstGeom>
        </p:spPr>
        <p:txBody>
          <a:bodyPr lIns="0" tIns="0" rIns="0" bIns="0" rtlCol="0" anchor="t">
            <a:spAutoFit/>
          </a:bodyPr>
          <a:lstStyle/>
          <a:p>
            <a:pPr algn="l">
              <a:lnSpc>
                <a:spcPts val="3247"/>
              </a:lnSpc>
              <a:spcBef>
                <a:spcPct val="0"/>
              </a:spcBef>
            </a:pPr>
            <a:r>
              <a:rPr lang="en-US" sz="2319" b="1">
                <a:solidFill>
                  <a:srgbClr val="222222"/>
                </a:solidFill>
                <a:latin typeface="Poppins Bold"/>
                <a:ea typeface="Poppins Bold"/>
                <a:cs typeface="Poppins Bold"/>
                <a:sym typeface="Poppins Bold"/>
              </a:rPr>
              <a:t>Registered Models: </a:t>
            </a:r>
          </a:p>
          <a:p>
            <a:pPr marL="500887" lvl="1" indent="-250444" algn="l">
              <a:lnSpc>
                <a:spcPts val="3247"/>
              </a:lnSpc>
              <a:spcBef>
                <a:spcPct val="0"/>
              </a:spcBef>
              <a:buFont typeface="Arial"/>
              <a:buChar char="•"/>
            </a:pPr>
            <a:r>
              <a:rPr lang="en-US" sz="2319">
                <a:solidFill>
                  <a:srgbClr val="222222"/>
                </a:solidFill>
                <a:latin typeface="Poppins"/>
                <a:ea typeface="Poppins"/>
                <a:cs typeface="Poppins"/>
                <a:sym typeface="Poppins"/>
              </a:rPr>
              <a:t>Decision Tree</a:t>
            </a:r>
          </a:p>
          <a:p>
            <a:pPr marL="500887" lvl="1" indent="-250444" algn="l">
              <a:lnSpc>
                <a:spcPts val="3247"/>
              </a:lnSpc>
              <a:spcBef>
                <a:spcPct val="0"/>
              </a:spcBef>
              <a:buFont typeface="Arial"/>
              <a:buChar char="•"/>
            </a:pPr>
            <a:r>
              <a:rPr lang="en-US" sz="2319">
                <a:solidFill>
                  <a:srgbClr val="222222"/>
                </a:solidFill>
                <a:latin typeface="Poppins"/>
                <a:ea typeface="Poppins"/>
                <a:cs typeface="Poppins"/>
                <a:sym typeface="Poppins"/>
              </a:rPr>
              <a:t>Logistic Regression</a:t>
            </a:r>
          </a:p>
          <a:p>
            <a:pPr marL="500887" lvl="1" indent="-250444" algn="l">
              <a:lnSpc>
                <a:spcPts val="3247"/>
              </a:lnSpc>
              <a:spcBef>
                <a:spcPct val="0"/>
              </a:spcBef>
              <a:buFont typeface="Arial"/>
              <a:buChar char="•"/>
            </a:pPr>
            <a:r>
              <a:rPr lang="en-US" sz="2319">
                <a:solidFill>
                  <a:srgbClr val="222222"/>
                </a:solidFill>
                <a:latin typeface="Poppins"/>
                <a:ea typeface="Poppins"/>
                <a:cs typeface="Poppins"/>
                <a:sym typeface="Poppins"/>
              </a:rPr>
              <a:t>Random Forest</a:t>
            </a:r>
          </a:p>
          <a:p>
            <a:pPr marL="500887" lvl="1" indent="-250444" algn="l">
              <a:lnSpc>
                <a:spcPts val="3247"/>
              </a:lnSpc>
              <a:spcBef>
                <a:spcPct val="0"/>
              </a:spcBef>
              <a:buFont typeface="Arial"/>
              <a:buChar char="•"/>
            </a:pPr>
            <a:r>
              <a:rPr lang="en-US" sz="2319">
                <a:solidFill>
                  <a:srgbClr val="222222"/>
                </a:solidFill>
                <a:latin typeface="Poppins"/>
                <a:ea typeface="Poppins"/>
                <a:cs typeface="Poppins"/>
                <a:sym typeface="Poppins"/>
              </a:rPr>
              <a:t>Support Vector Classifier</a:t>
            </a:r>
          </a:p>
          <a:p>
            <a:pPr algn="l">
              <a:lnSpc>
                <a:spcPts val="3247"/>
              </a:lnSpc>
              <a:spcBef>
                <a:spcPct val="0"/>
              </a:spcBef>
            </a:pPr>
            <a:endParaRPr lang="en-US" sz="2319">
              <a:solidFill>
                <a:srgbClr val="222222"/>
              </a:solidFill>
              <a:latin typeface="Poppins"/>
              <a:ea typeface="Poppins"/>
              <a:cs typeface="Poppins"/>
              <a:sym typeface="Poppins"/>
            </a:endParaRPr>
          </a:p>
          <a:p>
            <a:pPr algn="l">
              <a:lnSpc>
                <a:spcPts val="3247"/>
              </a:lnSpc>
              <a:spcBef>
                <a:spcPct val="0"/>
              </a:spcBef>
            </a:pPr>
            <a:endParaRPr lang="en-US" sz="2319">
              <a:solidFill>
                <a:srgbClr val="222222"/>
              </a:solidFill>
              <a:latin typeface="Poppins"/>
              <a:ea typeface="Poppins"/>
              <a:cs typeface="Poppins"/>
              <a:sym typeface="Poppins"/>
            </a:endParaRPr>
          </a:p>
        </p:txBody>
      </p:sp>
      <p:sp>
        <p:nvSpPr>
          <p:cNvPr id="27" name="TextBox 27"/>
          <p:cNvSpPr txBox="1"/>
          <p:nvPr/>
        </p:nvSpPr>
        <p:spPr>
          <a:xfrm>
            <a:off x="1705804" y="3508948"/>
            <a:ext cx="7438196" cy="2046097"/>
          </a:xfrm>
          <a:prstGeom prst="rect">
            <a:avLst/>
          </a:prstGeom>
        </p:spPr>
        <p:txBody>
          <a:bodyPr lIns="0" tIns="0" rIns="0" bIns="0" rtlCol="0" anchor="t">
            <a:spAutoFit/>
          </a:bodyPr>
          <a:lstStyle/>
          <a:p>
            <a:pPr algn="l">
              <a:lnSpc>
                <a:spcPts val="3247"/>
              </a:lnSpc>
              <a:spcBef>
                <a:spcPct val="0"/>
              </a:spcBef>
            </a:pPr>
            <a:r>
              <a:rPr lang="en-US" sz="2319" b="1">
                <a:solidFill>
                  <a:srgbClr val="000000"/>
                </a:solidFill>
                <a:latin typeface="Poppins Bold"/>
                <a:ea typeface="Poppins Bold"/>
                <a:cs typeface="Poppins Bold"/>
                <a:sym typeface="Poppins Bold"/>
              </a:rPr>
              <a:t>Centralized hub for:</a:t>
            </a:r>
          </a:p>
          <a:p>
            <a:pPr marL="500887" lvl="1" indent="-250444" algn="l">
              <a:lnSpc>
                <a:spcPts val="3247"/>
              </a:lnSpc>
              <a:buFont typeface="Arial"/>
              <a:buChar char="•"/>
            </a:pPr>
            <a:r>
              <a:rPr lang="en-US" sz="2319">
                <a:solidFill>
                  <a:srgbClr val="000000"/>
                </a:solidFill>
                <a:latin typeface="Poppins"/>
                <a:ea typeface="Poppins"/>
                <a:cs typeface="Poppins"/>
                <a:sym typeface="Poppins"/>
              </a:rPr>
              <a:t>Versioning models</a:t>
            </a:r>
          </a:p>
          <a:p>
            <a:pPr marL="500887" lvl="1" indent="-250444" algn="l">
              <a:lnSpc>
                <a:spcPts val="3247"/>
              </a:lnSpc>
              <a:buFont typeface="Arial"/>
              <a:buChar char="•"/>
            </a:pPr>
            <a:r>
              <a:rPr lang="en-US" sz="2319">
                <a:solidFill>
                  <a:srgbClr val="000000"/>
                </a:solidFill>
                <a:latin typeface="Poppins"/>
                <a:ea typeface="Poppins"/>
                <a:cs typeface="Poppins"/>
                <a:sym typeface="Poppins"/>
              </a:rPr>
              <a:t>Lifecycle management (staging, production)</a:t>
            </a:r>
          </a:p>
          <a:p>
            <a:pPr marL="500887" lvl="1" indent="-250444" algn="l">
              <a:lnSpc>
                <a:spcPts val="3247"/>
              </a:lnSpc>
              <a:buFont typeface="Arial"/>
              <a:buChar char="•"/>
            </a:pPr>
            <a:r>
              <a:rPr lang="en-US" sz="2319">
                <a:solidFill>
                  <a:srgbClr val="000000"/>
                </a:solidFill>
                <a:latin typeface="Poppins"/>
                <a:ea typeface="Poppins"/>
                <a:cs typeface="Poppins"/>
                <a:sym typeface="Poppins"/>
              </a:rPr>
              <a:t>Storing metrics for easy comparison</a:t>
            </a:r>
          </a:p>
          <a:p>
            <a:pPr marL="500887" lvl="1" indent="-250444" algn="l">
              <a:lnSpc>
                <a:spcPts val="3247"/>
              </a:lnSpc>
              <a:spcBef>
                <a:spcPct val="0"/>
              </a:spcBef>
              <a:buFont typeface="Arial"/>
              <a:buChar char="•"/>
            </a:pPr>
            <a:r>
              <a:rPr lang="en-US" sz="2319">
                <a:solidFill>
                  <a:srgbClr val="000000"/>
                </a:solidFill>
                <a:latin typeface="Poppins"/>
                <a:ea typeface="Poppins"/>
                <a:cs typeface="Poppins"/>
                <a:sym typeface="Poppins"/>
              </a:rPr>
              <a:t>Deployment-ready tracking.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sp>
      <p:sp>
        <p:nvSpPr>
          <p:cNvPr id="3" name="TextBox 3"/>
          <p:cNvSpPr txBox="1"/>
          <p:nvPr/>
        </p:nvSpPr>
        <p:spPr>
          <a:xfrm>
            <a:off x="12339185" y="5655463"/>
            <a:ext cx="5138690" cy="3032607"/>
          </a:xfrm>
          <a:prstGeom prst="rect">
            <a:avLst/>
          </a:prstGeom>
        </p:spPr>
        <p:txBody>
          <a:bodyPr lIns="0" tIns="0" rIns="0" bIns="0" rtlCol="0" anchor="t">
            <a:spAutoFit/>
          </a:bodyPr>
          <a:lstStyle/>
          <a:p>
            <a:pPr algn="r">
              <a:lnSpc>
                <a:spcPts val="11593"/>
              </a:lnSpc>
            </a:pPr>
            <a:r>
              <a:rPr lang="en-US" sz="12076">
                <a:solidFill>
                  <a:srgbClr val="2B1B10"/>
                </a:solidFill>
                <a:latin typeface="Poetsen"/>
                <a:ea typeface="Poetsen"/>
                <a:cs typeface="Poetsen"/>
                <a:sym typeface="Poetsen"/>
              </a:rPr>
              <a:t>OUR</a:t>
            </a:r>
          </a:p>
          <a:p>
            <a:pPr algn="r">
              <a:lnSpc>
                <a:spcPts val="11593"/>
              </a:lnSpc>
            </a:pPr>
            <a:r>
              <a:rPr lang="en-US" sz="12076">
                <a:solidFill>
                  <a:srgbClr val="2B1B10"/>
                </a:solidFill>
                <a:latin typeface="Poetsen"/>
                <a:ea typeface="Poetsen"/>
                <a:cs typeface="Poetsen"/>
                <a:sym typeface="Poetsen"/>
              </a:rPr>
              <a:t>TEAM</a:t>
            </a:r>
          </a:p>
        </p:txBody>
      </p:sp>
      <p:sp>
        <p:nvSpPr>
          <p:cNvPr id="4" name="TextBox 4"/>
          <p:cNvSpPr txBox="1"/>
          <p:nvPr/>
        </p:nvSpPr>
        <p:spPr>
          <a:xfrm>
            <a:off x="7453198" y="3112563"/>
            <a:ext cx="9310802" cy="730969"/>
          </a:xfrm>
          <a:prstGeom prst="rect">
            <a:avLst/>
          </a:prstGeom>
        </p:spPr>
        <p:txBody>
          <a:bodyPr wrap="square" lIns="0" tIns="0" rIns="0" bIns="0" rtlCol="0" anchor="t">
            <a:spAutoFit/>
          </a:bodyPr>
          <a:lstStyle/>
          <a:p>
            <a:pPr algn="l">
              <a:lnSpc>
                <a:spcPts val="5706"/>
              </a:lnSpc>
            </a:pPr>
            <a:r>
              <a:rPr lang="en-US" sz="4075" dirty="0">
                <a:solidFill>
                  <a:srgbClr val="000000"/>
                </a:solidFill>
                <a:latin typeface="Poetsen"/>
                <a:ea typeface="Poetsen"/>
                <a:cs typeface="Poetsen"/>
                <a:sym typeface="Poetsen"/>
              </a:rPr>
              <a:t>MOHAMMAD AHMAD ELSHORAKY</a:t>
            </a:r>
          </a:p>
        </p:txBody>
      </p:sp>
      <p:sp>
        <p:nvSpPr>
          <p:cNvPr id="5" name="TextBox 5"/>
          <p:cNvSpPr txBox="1"/>
          <p:nvPr/>
        </p:nvSpPr>
        <p:spPr>
          <a:xfrm>
            <a:off x="7453198" y="4478049"/>
            <a:ext cx="6570688" cy="706503"/>
          </a:xfrm>
          <a:prstGeom prst="rect">
            <a:avLst/>
          </a:prstGeom>
        </p:spPr>
        <p:txBody>
          <a:bodyPr lIns="0" tIns="0" rIns="0" bIns="0" rtlCol="0" anchor="t">
            <a:spAutoFit/>
          </a:bodyPr>
          <a:lstStyle/>
          <a:p>
            <a:pPr algn="l">
              <a:lnSpc>
                <a:spcPts val="5706"/>
              </a:lnSpc>
            </a:pPr>
            <a:r>
              <a:rPr lang="en-US" sz="4075">
                <a:solidFill>
                  <a:srgbClr val="000000"/>
                </a:solidFill>
                <a:latin typeface="Poetsen"/>
                <a:ea typeface="Poetsen"/>
                <a:cs typeface="Poetsen"/>
                <a:sym typeface="Poetsen"/>
              </a:rPr>
              <a:t>YUSUF SAAD</a:t>
            </a:r>
          </a:p>
        </p:txBody>
      </p:sp>
      <p:sp>
        <p:nvSpPr>
          <p:cNvPr id="6" name="TextBox 6"/>
          <p:cNvSpPr txBox="1"/>
          <p:nvPr/>
        </p:nvSpPr>
        <p:spPr>
          <a:xfrm>
            <a:off x="7453198" y="5856779"/>
            <a:ext cx="3674886" cy="686929"/>
          </a:xfrm>
          <a:prstGeom prst="rect">
            <a:avLst/>
          </a:prstGeom>
        </p:spPr>
        <p:txBody>
          <a:bodyPr lIns="0" tIns="0" rIns="0" bIns="0" rtlCol="0" anchor="t">
            <a:spAutoFit/>
          </a:bodyPr>
          <a:lstStyle/>
          <a:p>
            <a:pPr algn="l">
              <a:lnSpc>
                <a:spcPts val="5697"/>
              </a:lnSpc>
            </a:pPr>
            <a:r>
              <a:rPr lang="en-US" sz="4069">
                <a:solidFill>
                  <a:srgbClr val="000000"/>
                </a:solidFill>
                <a:latin typeface="Poetsen"/>
                <a:ea typeface="Poetsen"/>
                <a:cs typeface="Poetsen"/>
                <a:sym typeface="Poetsen"/>
              </a:rPr>
              <a:t>SALEH KOTB</a:t>
            </a:r>
          </a:p>
        </p:txBody>
      </p:sp>
      <p:sp>
        <p:nvSpPr>
          <p:cNvPr id="7" name="TextBox 7"/>
          <p:cNvSpPr txBox="1"/>
          <p:nvPr/>
        </p:nvSpPr>
        <p:spPr>
          <a:xfrm>
            <a:off x="7453198" y="8571371"/>
            <a:ext cx="7482002" cy="730969"/>
          </a:xfrm>
          <a:prstGeom prst="rect">
            <a:avLst/>
          </a:prstGeom>
        </p:spPr>
        <p:txBody>
          <a:bodyPr wrap="square" lIns="0" tIns="0" rIns="0" bIns="0" rtlCol="0" anchor="t">
            <a:spAutoFit/>
          </a:bodyPr>
          <a:lstStyle/>
          <a:p>
            <a:pPr algn="l">
              <a:lnSpc>
                <a:spcPts val="5697"/>
              </a:lnSpc>
            </a:pPr>
            <a:r>
              <a:rPr lang="en-US" sz="4069" dirty="0">
                <a:solidFill>
                  <a:srgbClr val="000000"/>
                </a:solidFill>
                <a:latin typeface="Poetsen"/>
                <a:ea typeface="Poetsen"/>
                <a:cs typeface="Poetsen"/>
                <a:sym typeface="Poetsen"/>
              </a:rPr>
              <a:t>REHAB KHALED ELESAWY</a:t>
            </a:r>
          </a:p>
        </p:txBody>
      </p:sp>
      <p:sp>
        <p:nvSpPr>
          <p:cNvPr id="8" name="TextBox 8"/>
          <p:cNvSpPr txBox="1"/>
          <p:nvPr/>
        </p:nvSpPr>
        <p:spPr>
          <a:xfrm>
            <a:off x="7453198" y="7215934"/>
            <a:ext cx="4441475" cy="686929"/>
          </a:xfrm>
          <a:prstGeom prst="rect">
            <a:avLst/>
          </a:prstGeom>
        </p:spPr>
        <p:txBody>
          <a:bodyPr lIns="0" tIns="0" rIns="0" bIns="0" rtlCol="0" anchor="t">
            <a:spAutoFit/>
          </a:bodyPr>
          <a:lstStyle/>
          <a:p>
            <a:pPr algn="l">
              <a:lnSpc>
                <a:spcPts val="5697"/>
              </a:lnSpc>
            </a:pPr>
            <a:r>
              <a:rPr lang="en-US" sz="4069">
                <a:solidFill>
                  <a:srgbClr val="000000"/>
                </a:solidFill>
                <a:latin typeface="Poetsen"/>
                <a:ea typeface="Poetsen"/>
                <a:cs typeface="Poetsen"/>
                <a:sym typeface="Poetsen"/>
              </a:rPr>
              <a:t>WEAAM ELSAYED</a:t>
            </a:r>
          </a:p>
        </p:txBody>
      </p:sp>
    </p:spTree>
    <p:extLst>
      <p:ext uri="{BB962C8B-B14F-4D97-AF65-F5344CB8AC3E}">
        <p14:creationId xmlns:p14="http://schemas.microsoft.com/office/powerpoint/2010/main" val="39735777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Freeform 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6481007" y="1073135"/>
            <a:ext cx="1514312" cy="1301362"/>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8088569"/>
            <a:ext cx="1028700" cy="1169731"/>
            <a:chOff x="0" y="0"/>
            <a:chExt cx="270933" cy="308077"/>
          </a:xfrm>
        </p:grpSpPr>
        <p:sp>
          <p:nvSpPr>
            <p:cNvPr id="8" name="Freeform 8"/>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9" name="TextBox 9"/>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588103" y="2255435"/>
            <a:ext cx="903745" cy="0"/>
          </a:xfrm>
          <a:prstGeom prst="line">
            <a:avLst/>
          </a:prstGeom>
          <a:ln w="238125" cap="flat">
            <a:solidFill>
              <a:srgbClr val="1B9461"/>
            </a:solidFill>
            <a:prstDash val="solid"/>
            <a:headEnd type="none" w="sm" len="sm"/>
            <a:tailEnd type="none" w="sm" len="sm"/>
          </a:ln>
        </p:spPr>
      </p:sp>
      <p:grpSp>
        <p:nvGrpSpPr>
          <p:cNvPr id="14" name="Group 14"/>
          <p:cNvGrpSpPr/>
          <p:nvPr/>
        </p:nvGrpSpPr>
        <p:grpSpPr>
          <a:xfrm>
            <a:off x="0" y="0"/>
            <a:ext cx="1028700" cy="1723816"/>
            <a:chOff x="0" y="0"/>
            <a:chExt cx="270933" cy="454009"/>
          </a:xfrm>
        </p:grpSpPr>
        <p:sp>
          <p:nvSpPr>
            <p:cNvPr id="15" name="Freeform 15"/>
            <p:cNvSpPr/>
            <p:nvPr/>
          </p:nvSpPr>
          <p:spPr>
            <a:xfrm>
              <a:off x="0" y="0"/>
              <a:ext cx="270933" cy="454009"/>
            </a:xfrm>
            <a:custGeom>
              <a:avLst/>
              <a:gdLst/>
              <a:ahLst/>
              <a:cxnLst/>
              <a:rect l="l" t="t" r="r" b="b"/>
              <a:pathLst>
                <a:path w="270933" h="454009">
                  <a:moveTo>
                    <a:pt x="0" y="0"/>
                  </a:moveTo>
                  <a:lnTo>
                    <a:pt x="270933" y="0"/>
                  </a:lnTo>
                  <a:lnTo>
                    <a:pt x="270933" y="454009"/>
                  </a:lnTo>
                  <a:lnTo>
                    <a:pt x="0" y="454009"/>
                  </a:lnTo>
                  <a:close/>
                </a:path>
              </a:pathLst>
            </a:custGeom>
            <a:solidFill>
              <a:srgbClr val="1B9461"/>
            </a:solidFill>
            <a:ln cap="sq">
              <a:noFill/>
              <a:prstDash val="solid"/>
              <a:miter/>
            </a:ln>
          </p:spPr>
        </p:sp>
        <p:sp>
          <p:nvSpPr>
            <p:cNvPr id="16" name="TextBox 16"/>
            <p:cNvSpPr txBox="1"/>
            <p:nvPr/>
          </p:nvSpPr>
          <p:spPr>
            <a:xfrm>
              <a:off x="0" y="-57150"/>
              <a:ext cx="270933" cy="511159"/>
            </a:xfrm>
            <a:prstGeom prst="rect">
              <a:avLst/>
            </a:prstGeom>
          </p:spPr>
          <p:txBody>
            <a:bodyPr lIns="50800" tIns="50800" rIns="50800" bIns="50800" rtlCol="0" anchor="ctr"/>
            <a:lstStyle/>
            <a:p>
              <a:pPr algn="ctr">
                <a:lnSpc>
                  <a:spcPts val="2659"/>
                </a:lnSpc>
              </a:pPr>
              <a:endParaRPr/>
            </a:p>
          </p:txBody>
        </p:sp>
      </p:grpSp>
      <p:pic>
        <p:nvPicPr>
          <p:cNvPr id="17" name="Picture 17"/>
          <p:cNvPicPr>
            <a:picLocks noChangeAspect="1"/>
          </p:cNvPicPr>
          <p:nvPr/>
        </p:nvPicPr>
        <p:blipFill>
          <a:blip r:embed="rId5"/>
          <a:stretch>
            <a:fillRect/>
          </a:stretch>
        </p:blipFill>
        <p:spPr>
          <a:xfrm>
            <a:off x="-317723" y="1579221"/>
            <a:ext cx="13044275" cy="6598015"/>
          </a:xfrm>
          <a:prstGeom prst="rect">
            <a:avLst/>
          </a:prstGeom>
        </p:spPr>
      </p:pic>
      <p:grpSp>
        <p:nvGrpSpPr>
          <p:cNvPr id="18" name="Group 18"/>
          <p:cNvGrpSpPr/>
          <p:nvPr/>
        </p:nvGrpSpPr>
        <p:grpSpPr>
          <a:xfrm rot="-10800000">
            <a:off x="11942715" y="13305"/>
            <a:ext cx="1088513" cy="10287000"/>
            <a:chOff x="0" y="0"/>
            <a:chExt cx="286687" cy="2709333"/>
          </a:xfrm>
        </p:grpSpPr>
        <p:sp>
          <p:nvSpPr>
            <p:cNvPr id="19" name="Freeform 19"/>
            <p:cNvSpPr/>
            <p:nvPr/>
          </p:nvSpPr>
          <p:spPr>
            <a:xfrm>
              <a:off x="0" y="0"/>
              <a:ext cx="286687" cy="2709333"/>
            </a:xfrm>
            <a:custGeom>
              <a:avLst/>
              <a:gdLst/>
              <a:ahLst/>
              <a:cxnLst/>
              <a:rect l="l" t="t" r="r" b="b"/>
              <a:pathLst>
                <a:path w="286687" h="2709333">
                  <a:moveTo>
                    <a:pt x="0" y="0"/>
                  </a:moveTo>
                  <a:lnTo>
                    <a:pt x="286687" y="0"/>
                  </a:lnTo>
                  <a:lnTo>
                    <a:pt x="286687" y="2709333"/>
                  </a:lnTo>
                  <a:lnTo>
                    <a:pt x="0" y="2709333"/>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20" name="TextBox 20"/>
            <p:cNvSpPr txBox="1"/>
            <p:nvPr/>
          </p:nvSpPr>
          <p:spPr>
            <a:xfrm>
              <a:off x="0" y="-19050"/>
              <a:ext cx="286687"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1" name="AutoShape 21"/>
          <p:cNvSpPr/>
          <p:nvPr/>
        </p:nvSpPr>
        <p:spPr>
          <a:xfrm>
            <a:off x="1723107" y="9277350"/>
            <a:ext cx="14479624" cy="0"/>
          </a:xfrm>
          <a:prstGeom prst="line">
            <a:avLst/>
          </a:prstGeom>
          <a:ln w="38100" cap="flat">
            <a:solidFill>
              <a:srgbClr val="1B9461"/>
            </a:solidFill>
            <a:prstDash val="solid"/>
            <a:headEnd type="none" w="sm" len="sm"/>
            <a:tailEnd type="none" w="sm" len="sm"/>
          </a:ln>
        </p:spPr>
      </p:sp>
      <p:grpSp>
        <p:nvGrpSpPr>
          <p:cNvPr id="22" name="Group 22"/>
          <p:cNvGrpSpPr/>
          <p:nvPr/>
        </p:nvGrpSpPr>
        <p:grpSpPr>
          <a:xfrm>
            <a:off x="12486972" y="13305"/>
            <a:ext cx="5801028" cy="10273695"/>
            <a:chOff x="0" y="0"/>
            <a:chExt cx="898731" cy="1591664"/>
          </a:xfrm>
        </p:grpSpPr>
        <p:sp>
          <p:nvSpPr>
            <p:cNvPr id="23" name="Freeform 23"/>
            <p:cNvSpPr/>
            <p:nvPr/>
          </p:nvSpPr>
          <p:spPr>
            <a:xfrm>
              <a:off x="0" y="0"/>
              <a:ext cx="898731" cy="1591664"/>
            </a:xfrm>
            <a:custGeom>
              <a:avLst/>
              <a:gdLst/>
              <a:ahLst/>
              <a:cxnLst/>
              <a:rect l="l" t="t" r="r" b="b"/>
              <a:pathLst>
                <a:path w="898731" h="1591664">
                  <a:moveTo>
                    <a:pt x="0" y="0"/>
                  </a:moveTo>
                  <a:lnTo>
                    <a:pt x="898731" y="0"/>
                  </a:lnTo>
                  <a:lnTo>
                    <a:pt x="898731" y="1591664"/>
                  </a:lnTo>
                  <a:lnTo>
                    <a:pt x="0" y="1591664"/>
                  </a:lnTo>
                  <a:close/>
                </a:path>
              </a:pathLst>
            </a:custGeom>
            <a:blipFill>
              <a:blip r:embed="rId6"/>
              <a:stretch>
                <a:fillRect l="-51257" r="-114560"/>
              </a:stretch>
            </a:blipFill>
          </p:spPr>
        </p:sp>
      </p:grpSp>
      <p:sp>
        <p:nvSpPr>
          <p:cNvPr id="24" name="TextBox 24"/>
          <p:cNvSpPr txBox="1"/>
          <p:nvPr/>
        </p:nvSpPr>
        <p:spPr>
          <a:xfrm>
            <a:off x="1028700" y="496191"/>
            <a:ext cx="10610829" cy="1227625"/>
          </a:xfrm>
          <a:prstGeom prst="rect">
            <a:avLst/>
          </a:prstGeom>
        </p:spPr>
        <p:txBody>
          <a:bodyPr lIns="0" tIns="0" rIns="0" bIns="0" rtlCol="0" anchor="t">
            <a:spAutoFit/>
          </a:bodyPr>
          <a:lstStyle/>
          <a:p>
            <a:pPr algn="ctr">
              <a:lnSpc>
                <a:spcPts val="10035"/>
              </a:lnSpc>
            </a:pPr>
            <a:r>
              <a:rPr lang="en-US" sz="7168" b="1">
                <a:solidFill>
                  <a:srgbClr val="1B9461"/>
                </a:solidFill>
                <a:latin typeface="Canva Sans Bold"/>
                <a:ea typeface="Canva Sans Bold"/>
                <a:cs typeface="Canva Sans Bold"/>
                <a:sym typeface="Canva Sans Bold"/>
              </a:rPr>
              <a:t>Results &amp; Comparison</a:t>
            </a:r>
          </a:p>
        </p:txBody>
      </p:sp>
      <p:sp>
        <p:nvSpPr>
          <p:cNvPr id="25" name="TextBox 25"/>
          <p:cNvSpPr txBox="1"/>
          <p:nvPr/>
        </p:nvSpPr>
        <p:spPr>
          <a:xfrm>
            <a:off x="8898388" y="3176266"/>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97%</a:t>
            </a:r>
          </a:p>
        </p:txBody>
      </p:sp>
      <p:sp>
        <p:nvSpPr>
          <p:cNvPr id="26" name="TextBox 26"/>
          <p:cNvSpPr txBox="1"/>
          <p:nvPr/>
        </p:nvSpPr>
        <p:spPr>
          <a:xfrm>
            <a:off x="8898388" y="3711131"/>
            <a:ext cx="601266"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96%</a:t>
            </a:r>
          </a:p>
        </p:txBody>
      </p:sp>
      <p:sp>
        <p:nvSpPr>
          <p:cNvPr id="27" name="TextBox 27"/>
          <p:cNvSpPr txBox="1"/>
          <p:nvPr/>
        </p:nvSpPr>
        <p:spPr>
          <a:xfrm>
            <a:off x="8195575" y="4250270"/>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95%</a:t>
            </a:r>
          </a:p>
        </p:txBody>
      </p:sp>
      <p:sp>
        <p:nvSpPr>
          <p:cNvPr id="28" name="TextBox 28"/>
          <p:cNvSpPr txBox="1"/>
          <p:nvPr/>
        </p:nvSpPr>
        <p:spPr>
          <a:xfrm>
            <a:off x="8898388" y="4756559"/>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97%</a:t>
            </a:r>
          </a:p>
        </p:txBody>
      </p:sp>
      <p:sp>
        <p:nvSpPr>
          <p:cNvPr id="29" name="TextBox 29"/>
          <p:cNvSpPr txBox="1"/>
          <p:nvPr/>
        </p:nvSpPr>
        <p:spPr>
          <a:xfrm>
            <a:off x="8496208" y="5291423"/>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96%</a:t>
            </a:r>
          </a:p>
        </p:txBody>
      </p:sp>
      <p:sp>
        <p:nvSpPr>
          <p:cNvPr id="30" name="TextBox 30"/>
          <p:cNvSpPr txBox="1"/>
          <p:nvPr/>
        </p:nvSpPr>
        <p:spPr>
          <a:xfrm>
            <a:off x="7738375" y="5768457"/>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94%</a:t>
            </a:r>
          </a:p>
        </p:txBody>
      </p:sp>
      <p:sp>
        <p:nvSpPr>
          <p:cNvPr id="31" name="TextBox 31"/>
          <p:cNvSpPr txBox="1"/>
          <p:nvPr/>
        </p:nvSpPr>
        <p:spPr>
          <a:xfrm>
            <a:off x="7492763" y="6274746"/>
            <a:ext cx="1405625" cy="363414"/>
          </a:xfrm>
          <a:prstGeom prst="rect">
            <a:avLst/>
          </a:prstGeom>
        </p:spPr>
        <p:txBody>
          <a:bodyPr lIns="0" tIns="0" rIns="0" bIns="0" rtlCol="0" anchor="t">
            <a:spAutoFit/>
          </a:bodyPr>
          <a:lstStyle/>
          <a:p>
            <a:pPr algn="ctr">
              <a:lnSpc>
                <a:spcPts val="3069"/>
              </a:lnSpc>
            </a:pPr>
            <a:r>
              <a:rPr lang="en-US" sz="2192" b="1">
                <a:solidFill>
                  <a:srgbClr val="000000"/>
                </a:solidFill>
                <a:latin typeface="Canva Sans Bold"/>
                <a:ea typeface="Canva Sans Bold"/>
                <a:cs typeface="Canva Sans Bold"/>
                <a:sym typeface="Canva Sans Bold"/>
              </a:rPr>
              <a:t>92%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8288000" cy="2217993"/>
            <a:chOff x="0" y="0"/>
            <a:chExt cx="4816593" cy="584163"/>
          </a:xfrm>
        </p:grpSpPr>
        <p:sp>
          <p:nvSpPr>
            <p:cNvPr id="4" name="Freeform 4"/>
            <p:cNvSpPr/>
            <p:nvPr/>
          </p:nvSpPr>
          <p:spPr>
            <a:xfrm>
              <a:off x="0" y="0"/>
              <a:ext cx="4816592" cy="584163"/>
            </a:xfrm>
            <a:custGeom>
              <a:avLst/>
              <a:gdLst/>
              <a:ahLst/>
              <a:cxnLst/>
              <a:rect l="l" t="t" r="r" b="b"/>
              <a:pathLst>
                <a:path w="4816592" h="584163">
                  <a:moveTo>
                    <a:pt x="0" y="0"/>
                  </a:moveTo>
                  <a:lnTo>
                    <a:pt x="4816592" y="0"/>
                  </a:lnTo>
                  <a:lnTo>
                    <a:pt x="4816592" y="584163"/>
                  </a:lnTo>
                  <a:lnTo>
                    <a:pt x="0" y="584163"/>
                  </a:lnTo>
                  <a:close/>
                </a:path>
              </a:pathLst>
            </a:custGeom>
            <a:solidFill>
              <a:srgbClr val="1B9461"/>
            </a:solidFill>
          </p:spPr>
        </p:sp>
        <p:sp>
          <p:nvSpPr>
            <p:cNvPr id="5" name="TextBox 5"/>
            <p:cNvSpPr txBox="1"/>
            <p:nvPr/>
          </p:nvSpPr>
          <p:spPr>
            <a:xfrm>
              <a:off x="0" y="-57150"/>
              <a:ext cx="4816593" cy="64131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7" name="Group 7"/>
          <p:cNvGrpSpPr/>
          <p:nvPr/>
        </p:nvGrpSpPr>
        <p:grpSpPr>
          <a:xfrm>
            <a:off x="16481007" y="1073135"/>
            <a:ext cx="1514312" cy="1301362"/>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8088569"/>
            <a:ext cx="1028700" cy="1169731"/>
            <a:chOff x="0" y="0"/>
            <a:chExt cx="270933" cy="308077"/>
          </a:xfrm>
        </p:grpSpPr>
        <p:sp>
          <p:nvSpPr>
            <p:cNvPr id="11" name="Freeform 11"/>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12" name="TextBox 12"/>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9258300"/>
            <a:ext cx="1028700" cy="1028700"/>
            <a:chOff x="0" y="0"/>
            <a:chExt cx="270933" cy="270933"/>
          </a:xfrm>
        </p:grpSpPr>
        <p:sp>
          <p:nvSpPr>
            <p:cNvPr id="14" name="Freeform 1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5" name="TextBox 15"/>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a:off x="1705804" y="1842879"/>
            <a:ext cx="903745" cy="0"/>
          </a:xfrm>
          <a:prstGeom prst="line">
            <a:avLst/>
          </a:prstGeom>
          <a:ln w="238125" cap="flat">
            <a:solidFill>
              <a:srgbClr val="1B9461"/>
            </a:solidFill>
            <a:prstDash val="solid"/>
            <a:headEnd type="none" w="sm" len="sm"/>
            <a:tailEnd type="none" w="sm" len="sm"/>
          </a:ln>
        </p:spPr>
      </p:sp>
      <p:grpSp>
        <p:nvGrpSpPr>
          <p:cNvPr id="17" name="Group 17"/>
          <p:cNvGrpSpPr/>
          <p:nvPr/>
        </p:nvGrpSpPr>
        <p:grpSpPr>
          <a:xfrm>
            <a:off x="0" y="-165115"/>
            <a:ext cx="1028700" cy="2383108"/>
            <a:chOff x="0" y="0"/>
            <a:chExt cx="270933" cy="627650"/>
          </a:xfrm>
        </p:grpSpPr>
        <p:sp>
          <p:nvSpPr>
            <p:cNvPr id="18" name="Freeform 18"/>
            <p:cNvSpPr/>
            <p:nvPr/>
          </p:nvSpPr>
          <p:spPr>
            <a:xfrm>
              <a:off x="0" y="0"/>
              <a:ext cx="270933" cy="627650"/>
            </a:xfrm>
            <a:custGeom>
              <a:avLst/>
              <a:gdLst/>
              <a:ahLst/>
              <a:cxnLst/>
              <a:rect l="l" t="t" r="r" b="b"/>
              <a:pathLst>
                <a:path w="270933" h="627650">
                  <a:moveTo>
                    <a:pt x="0" y="0"/>
                  </a:moveTo>
                  <a:lnTo>
                    <a:pt x="270933" y="0"/>
                  </a:lnTo>
                  <a:lnTo>
                    <a:pt x="270933" y="627650"/>
                  </a:lnTo>
                  <a:lnTo>
                    <a:pt x="0" y="627650"/>
                  </a:lnTo>
                  <a:close/>
                </a:path>
              </a:pathLst>
            </a:custGeom>
            <a:solidFill>
              <a:srgbClr val="222222"/>
            </a:solidFill>
          </p:spPr>
        </p:sp>
        <p:sp>
          <p:nvSpPr>
            <p:cNvPr id="19" name="TextBox 19"/>
            <p:cNvSpPr txBox="1"/>
            <p:nvPr/>
          </p:nvSpPr>
          <p:spPr>
            <a:xfrm>
              <a:off x="0" y="-57150"/>
              <a:ext cx="270933" cy="6848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0" y="2217993"/>
            <a:ext cx="1028700" cy="1028700"/>
            <a:chOff x="0" y="0"/>
            <a:chExt cx="270933" cy="270933"/>
          </a:xfrm>
        </p:grpSpPr>
        <p:sp>
          <p:nvSpPr>
            <p:cNvPr id="21" name="Freeform 2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22" name="TextBox 2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4848985" y="9309871"/>
            <a:ext cx="977129" cy="977129"/>
          </a:xfrm>
          <a:custGeom>
            <a:avLst/>
            <a:gdLst/>
            <a:ahLst/>
            <a:cxnLst/>
            <a:rect l="l" t="t" r="r" b="b"/>
            <a:pathLst>
              <a:path w="977129" h="977129">
                <a:moveTo>
                  <a:pt x="0" y="0"/>
                </a:moveTo>
                <a:lnTo>
                  <a:pt x="977129" y="0"/>
                </a:lnTo>
                <a:lnTo>
                  <a:pt x="977129" y="977129"/>
                </a:lnTo>
                <a:lnTo>
                  <a:pt x="0" y="97712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4" name="Freeform 24"/>
          <p:cNvSpPr/>
          <p:nvPr/>
        </p:nvSpPr>
        <p:spPr>
          <a:xfrm>
            <a:off x="13492194" y="9309871"/>
            <a:ext cx="977129" cy="977129"/>
          </a:xfrm>
          <a:custGeom>
            <a:avLst/>
            <a:gdLst/>
            <a:ahLst/>
            <a:cxnLst/>
            <a:rect l="l" t="t" r="r" b="b"/>
            <a:pathLst>
              <a:path w="977129" h="977129">
                <a:moveTo>
                  <a:pt x="0" y="0"/>
                </a:moveTo>
                <a:lnTo>
                  <a:pt x="977129" y="0"/>
                </a:lnTo>
                <a:lnTo>
                  <a:pt x="977129" y="977129"/>
                </a:lnTo>
                <a:lnTo>
                  <a:pt x="0" y="97712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5" name="Freeform 25"/>
          <p:cNvSpPr/>
          <p:nvPr/>
        </p:nvSpPr>
        <p:spPr>
          <a:xfrm>
            <a:off x="1218493" y="5359790"/>
            <a:ext cx="8329084" cy="3654386"/>
          </a:xfrm>
          <a:custGeom>
            <a:avLst/>
            <a:gdLst/>
            <a:ahLst/>
            <a:cxnLst/>
            <a:rect l="l" t="t" r="r" b="b"/>
            <a:pathLst>
              <a:path w="8329084" h="3654386">
                <a:moveTo>
                  <a:pt x="0" y="0"/>
                </a:moveTo>
                <a:lnTo>
                  <a:pt x="8329084" y="0"/>
                </a:lnTo>
                <a:lnTo>
                  <a:pt x="8329084" y="3654386"/>
                </a:lnTo>
                <a:lnTo>
                  <a:pt x="0" y="3654386"/>
                </a:lnTo>
                <a:lnTo>
                  <a:pt x="0" y="0"/>
                </a:lnTo>
                <a:close/>
              </a:path>
            </a:pathLst>
          </a:custGeom>
          <a:blipFill>
            <a:blip r:embed="rId9"/>
            <a:stretch>
              <a:fillRect/>
            </a:stretch>
          </a:blipFill>
          <a:effectLst>
            <a:glow rad="101600">
              <a:schemeClr val="accent3">
                <a:satMod val="175000"/>
                <a:alpha val="40000"/>
              </a:schemeClr>
            </a:glow>
          </a:effectLst>
        </p:spPr>
      </p:sp>
      <p:sp>
        <p:nvSpPr>
          <p:cNvPr id="26" name="Freeform 26"/>
          <p:cNvSpPr/>
          <p:nvPr/>
        </p:nvSpPr>
        <p:spPr>
          <a:xfrm>
            <a:off x="9866083" y="5359790"/>
            <a:ext cx="8329084" cy="3654386"/>
          </a:xfrm>
          <a:custGeom>
            <a:avLst/>
            <a:gdLst/>
            <a:ahLst/>
            <a:cxnLst/>
            <a:rect l="l" t="t" r="r" b="b"/>
            <a:pathLst>
              <a:path w="8329084" h="3654386">
                <a:moveTo>
                  <a:pt x="0" y="0"/>
                </a:moveTo>
                <a:lnTo>
                  <a:pt x="8329084" y="0"/>
                </a:lnTo>
                <a:lnTo>
                  <a:pt x="8329084" y="3654386"/>
                </a:lnTo>
                <a:lnTo>
                  <a:pt x="0" y="3654386"/>
                </a:lnTo>
                <a:lnTo>
                  <a:pt x="0" y="0"/>
                </a:lnTo>
                <a:close/>
              </a:path>
            </a:pathLst>
          </a:custGeom>
          <a:blipFill>
            <a:blip r:embed="rId10"/>
            <a:stretch>
              <a:fillRect/>
            </a:stretch>
          </a:blipFill>
          <a:effectLst>
            <a:glow rad="101600">
              <a:schemeClr val="accent2">
                <a:satMod val="175000"/>
                <a:alpha val="40000"/>
              </a:schemeClr>
            </a:glow>
          </a:effectLst>
        </p:spPr>
      </p:sp>
      <p:sp>
        <p:nvSpPr>
          <p:cNvPr id="27" name="TextBox 27"/>
          <p:cNvSpPr txBox="1"/>
          <p:nvPr/>
        </p:nvSpPr>
        <p:spPr>
          <a:xfrm>
            <a:off x="1028700" y="731641"/>
            <a:ext cx="15428865" cy="1111238"/>
          </a:xfrm>
          <a:prstGeom prst="rect">
            <a:avLst/>
          </a:prstGeom>
        </p:spPr>
        <p:txBody>
          <a:bodyPr lIns="0" tIns="0" rIns="0" bIns="0" rtlCol="0" anchor="t">
            <a:spAutoFit/>
          </a:bodyPr>
          <a:lstStyle/>
          <a:p>
            <a:pPr algn="ctr">
              <a:lnSpc>
                <a:spcPts val="9100"/>
              </a:lnSpc>
            </a:pPr>
            <a:r>
              <a:rPr lang="en-US" sz="6500" b="1">
                <a:solidFill>
                  <a:srgbClr val="FFFFFF"/>
                </a:solidFill>
                <a:latin typeface="Canva Sans Bold"/>
                <a:ea typeface="Canva Sans Bold"/>
                <a:cs typeface="Canva Sans Bold"/>
                <a:sym typeface="Canva Sans Bold"/>
              </a:rPr>
              <a:t>Model Deployment - Flask &amp; Postman</a:t>
            </a:r>
          </a:p>
        </p:txBody>
      </p:sp>
      <p:sp>
        <p:nvSpPr>
          <p:cNvPr id="28" name="TextBox 28"/>
          <p:cNvSpPr txBox="1"/>
          <p:nvPr/>
        </p:nvSpPr>
        <p:spPr>
          <a:xfrm>
            <a:off x="1023026" y="2656143"/>
            <a:ext cx="8943171" cy="2363383"/>
          </a:xfrm>
          <a:prstGeom prst="rect">
            <a:avLst/>
          </a:prstGeom>
        </p:spPr>
        <p:txBody>
          <a:bodyPr lIns="0" tIns="0" rIns="0" bIns="0" rtlCol="0" anchor="t">
            <a:spAutoFit/>
          </a:bodyPr>
          <a:lstStyle/>
          <a:p>
            <a:pPr marL="584257" lvl="1" indent="-292128" algn="l">
              <a:lnSpc>
                <a:spcPts val="3788"/>
              </a:lnSpc>
              <a:buFont typeface="Arial"/>
              <a:buChar char="•"/>
            </a:pPr>
            <a:r>
              <a:rPr lang="en-US" sz="2706" b="1">
                <a:solidFill>
                  <a:srgbClr val="000000"/>
                </a:solidFill>
                <a:latin typeface="Poppins Bold"/>
                <a:ea typeface="Poppins Bold"/>
                <a:cs typeface="Poppins Bold"/>
                <a:sym typeface="Poppins Bold"/>
              </a:rPr>
              <a:t>Deployment Steps:</a:t>
            </a:r>
          </a:p>
          <a:p>
            <a:pPr marL="1168513" lvl="2" indent="-389504" algn="l">
              <a:lnSpc>
                <a:spcPts val="3788"/>
              </a:lnSpc>
              <a:buFont typeface="Arial"/>
              <a:buChar char="⚬"/>
            </a:pPr>
            <a:r>
              <a:rPr lang="en-US" sz="2706">
                <a:solidFill>
                  <a:srgbClr val="000000"/>
                </a:solidFill>
                <a:latin typeface="Poppins"/>
                <a:ea typeface="Poppins"/>
                <a:cs typeface="Poppins"/>
                <a:sym typeface="Poppins"/>
              </a:rPr>
              <a:t>Flask created API endpoints for the model.</a:t>
            </a:r>
          </a:p>
          <a:p>
            <a:pPr marL="1168513" lvl="2" indent="-389504" algn="l">
              <a:lnSpc>
                <a:spcPts val="3788"/>
              </a:lnSpc>
              <a:buFont typeface="Arial"/>
              <a:buChar char="⚬"/>
            </a:pPr>
            <a:r>
              <a:rPr lang="en-US" sz="2706">
                <a:solidFill>
                  <a:srgbClr val="000000"/>
                </a:solidFill>
                <a:latin typeface="Poppins"/>
                <a:ea typeface="Poppins"/>
                <a:cs typeface="Poppins"/>
                <a:sym typeface="Poppins"/>
              </a:rPr>
              <a:t>Postman tested and enabled real-time review classification.</a:t>
            </a:r>
          </a:p>
          <a:p>
            <a:pPr algn="l">
              <a:lnSpc>
                <a:spcPts val="3788"/>
              </a:lnSpc>
            </a:pPr>
            <a:endParaRPr lang="en-US" sz="2706">
              <a:solidFill>
                <a:srgbClr val="000000"/>
              </a:solidFill>
              <a:latin typeface="Poppins"/>
              <a:ea typeface="Poppins"/>
              <a:cs typeface="Poppins"/>
              <a:sym typeface="Poppins"/>
            </a:endParaRPr>
          </a:p>
        </p:txBody>
      </p:sp>
      <p:sp>
        <p:nvSpPr>
          <p:cNvPr id="29" name="TextBox 29"/>
          <p:cNvSpPr txBox="1"/>
          <p:nvPr/>
        </p:nvSpPr>
        <p:spPr>
          <a:xfrm>
            <a:off x="10285996" y="2199551"/>
            <a:ext cx="7389525" cy="2864964"/>
          </a:xfrm>
          <a:prstGeom prst="rect">
            <a:avLst/>
          </a:prstGeom>
        </p:spPr>
        <p:txBody>
          <a:bodyPr lIns="0" tIns="0" rIns="0" bIns="0" rtlCol="0" anchor="t">
            <a:spAutoFit/>
          </a:bodyPr>
          <a:lstStyle/>
          <a:p>
            <a:pPr algn="l">
              <a:lnSpc>
                <a:spcPts val="3788"/>
              </a:lnSpc>
            </a:pPr>
            <a:endParaRPr/>
          </a:p>
          <a:p>
            <a:pPr marL="584256" lvl="1" indent="-292128" algn="l">
              <a:lnSpc>
                <a:spcPts val="3788"/>
              </a:lnSpc>
              <a:buFont typeface="Arial"/>
              <a:buChar char="•"/>
            </a:pPr>
            <a:r>
              <a:rPr lang="en-US" sz="2706" b="1">
                <a:solidFill>
                  <a:srgbClr val="000000"/>
                </a:solidFill>
                <a:latin typeface="Poppins Bold"/>
                <a:ea typeface="Poppins Bold"/>
                <a:cs typeface="Poppins Bold"/>
                <a:sym typeface="Poppins Bold"/>
              </a:rPr>
              <a:t>Benefits:</a:t>
            </a:r>
          </a:p>
          <a:p>
            <a:pPr marL="1168512" lvl="2" indent="-389504" algn="l">
              <a:lnSpc>
                <a:spcPts val="3788"/>
              </a:lnSpc>
              <a:buFont typeface="Arial"/>
              <a:buChar char="⚬"/>
            </a:pPr>
            <a:r>
              <a:rPr lang="en-US" sz="2706">
                <a:solidFill>
                  <a:srgbClr val="000000"/>
                </a:solidFill>
                <a:latin typeface="Poppins"/>
                <a:ea typeface="Poppins"/>
                <a:cs typeface="Poppins"/>
                <a:sym typeface="Poppins"/>
              </a:rPr>
              <a:t>Scalable</a:t>
            </a:r>
          </a:p>
          <a:p>
            <a:pPr marL="1168512" lvl="2" indent="-389504" algn="l">
              <a:lnSpc>
                <a:spcPts val="3788"/>
              </a:lnSpc>
              <a:buFont typeface="Arial"/>
              <a:buChar char="⚬"/>
            </a:pPr>
            <a:r>
              <a:rPr lang="en-US" sz="2706">
                <a:solidFill>
                  <a:srgbClr val="000000"/>
                </a:solidFill>
                <a:latin typeface="Poppins"/>
                <a:ea typeface="Poppins"/>
                <a:cs typeface="Poppins"/>
                <a:sym typeface="Poppins"/>
              </a:rPr>
              <a:t>accessible</a:t>
            </a:r>
          </a:p>
          <a:p>
            <a:pPr marL="1168512" lvl="2" indent="-389504" algn="l">
              <a:lnSpc>
                <a:spcPts val="3788"/>
              </a:lnSpc>
              <a:buFont typeface="Arial"/>
              <a:buChar char="⚬"/>
            </a:pPr>
            <a:r>
              <a:rPr lang="en-US" sz="2706">
                <a:solidFill>
                  <a:srgbClr val="000000"/>
                </a:solidFill>
                <a:latin typeface="Poppins"/>
                <a:ea typeface="Poppins"/>
                <a:cs typeface="Poppins"/>
                <a:sym typeface="Poppins"/>
              </a:rPr>
              <a:t>ready for application integration.</a:t>
            </a:r>
          </a:p>
          <a:p>
            <a:pPr algn="l">
              <a:lnSpc>
                <a:spcPts val="3788"/>
              </a:lnSpc>
            </a:pPr>
            <a:endParaRPr lang="en-US" sz="2706">
              <a:solidFill>
                <a:srgbClr val="000000"/>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9222" b="-9222"/>
            </a:stretch>
          </a:blipFill>
        </p:spPr>
      </p:sp>
      <p:grpSp>
        <p:nvGrpSpPr>
          <p:cNvPr id="3" name="Group 3"/>
          <p:cNvGrpSpPr/>
          <p:nvPr/>
        </p:nvGrpSpPr>
        <p:grpSpPr>
          <a:xfrm>
            <a:off x="0" y="5880002"/>
            <a:ext cx="18288000" cy="4406998"/>
            <a:chOff x="0" y="0"/>
            <a:chExt cx="4816593" cy="1160691"/>
          </a:xfrm>
        </p:grpSpPr>
        <p:sp>
          <p:nvSpPr>
            <p:cNvPr id="4" name="Freeform 4"/>
            <p:cNvSpPr/>
            <p:nvPr/>
          </p:nvSpPr>
          <p:spPr>
            <a:xfrm>
              <a:off x="0" y="0"/>
              <a:ext cx="4816592" cy="1160691"/>
            </a:xfrm>
            <a:custGeom>
              <a:avLst/>
              <a:gdLst/>
              <a:ahLst/>
              <a:cxnLst/>
              <a:rect l="l" t="t" r="r" b="b"/>
              <a:pathLst>
                <a:path w="4816592" h="1160691">
                  <a:moveTo>
                    <a:pt x="0" y="0"/>
                  </a:moveTo>
                  <a:lnTo>
                    <a:pt x="4816592" y="0"/>
                  </a:lnTo>
                  <a:lnTo>
                    <a:pt x="4816592" y="1160691"/>
                  </a:lnTo>
                  <a:lnTo>
                    <a:pt x="0" y="1160691"/>
                  </a:lnTo>
                  <a:close/>
                </a:path>
              </a:pathLst>
            </a:custGeom>
            <a:solidFill>
              <a:srgbClr val="222222"/>
            </a:solidFill>
          </p:spPr>
        </p:sp>
        <p:sp>
          <p:nvSpPr>
            <p:cNvPr id="5" name="TextBox 5"/>
            <p:cNvSpPr txBox="1"/>
            <p:nvPr/>
          </p:nvSpPr>
          <p:spPr>
            <a:xfrm>
              <a:off x="0" y="-57150"/>
              <a:ext cx="4816593" cy="1217841"/>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81613" y="2725415"/>
            <a:ext cx="15124775" cy="6179928"/>
            <a:chOff x="0" y="0"/>
            <a:chExt cx="3983480" cy="1627635"/>
          </a:xfrm>
        </p:grpSpPr>
        <p:sp>
          <p:nvSpPr>
            <p:cNvPr id="7" name="Freeform 7"/>
            <p:cNvSpPr/>
            <p:nvPr/>
          </p:nvSpPr>
          <p:spPr>
            <a:xfrm>
              <a:off x="0" y="0"/>
              <a:ext cx="3983480" cy="1627635"/>
            </a:xfrm>
            <a:custGeom>
              <a:avLst/>
              <a:gdLst/>
              <a:ahLst/>
              <a:cxnLst/>
              <a:rect l="l" t="t" r="r" b="b"/>
              <a:pathLst>
                <a:path w="3983480" h="1627635">
                  <a:moveTo>
                    <a:pt x="0" y="0"/>
                  </a:moveTo>
                  <a:lnTo>
                    <a:pt x="3983480" y="0"/>
                  </a:lnTo>
                  <a:lnTo>
                    <a:pt x="3983480" y="1627635"/>
                  </a:lnTo>
                  <a:lnTo>
                    <a:pt x="0" y="1627635"/>
                  </a:lnTo>
                  <a:close/>
                </a:path>
              </a:pathLst>
            </a:custGeom>
            <a:solidFill>
              <a:srgbClr val="1B9461"/>
            </a:solidFill>
            <a:ln cap="sq">
              <a:noFill/>
              <a:prstDash val="solid"/>
              <a:miter/>
            </a:ln>
          </p:spPr>
        </p:sp>
        <p:sp>
          <p:nvSpPr>
            <p:cNvPr id="8" name="TextBox 8"/>
            <p:cNvSpPr txBox="1"/>
            <p:nvPr/>
          </p:nvSpPr>
          <p:spPr>
            <a:xfrm>
              <a:off x="0" y="-57150"/>
              <a:ext cx="3983480" cy="168478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816139" y="3526169"/>
            <a:ext cx="12999548" cy="4631690"/>
          </a:xfrm>
          <a:prstGeom prst="rect">
            <a:avLst/>
          </a:prstGeom>
        </p:spPr>
        <p:txBody>
          <a:bodyPr lIns="0" tIns="0" rIns="0" bIns="0" rtlCol="0" anchor="t">
            <a:spAutoFit/>
          </a:bodyPr>
          <a:lstStyle/>
          <a:p>
            <a:pPr algn="ctr">
              <a:lnSpc>
                <a:spcPts val="4060"/>
              </a:lnSpc>
              <a:spcBef>
                <a:spcPct val="0"/>
              </a:spcBef>
            </a:pPr>
            <a:r>
              <a:rPr lang="en-US" sz="2900" spc="188">
                <a:solidFill>
                  <a:srgbClr val="FFFFFF"/>
                </a:solidFill>
                <a:latin typeface="Poppins"/>
                <a:ea typeface="Poppins"/>
                <a:cs typeface="Poppins"/>
                <a:sym typeface="Poppins"/>
              </a:rPr>
              <a:t>This project successfully built a sentiment analysis pipeline to classify Flipkart product reviews. Starting with data preprocessing and handling class imbalance, we applied various models, including Logistic Regression, Random Forest, LSTM, and BERT, achieving strong classification performance. Using MLflow, we tracked and compared models to select the best one for deployment. The final model, deployed via Flask, enables real-time sentiment analysis, offering valuable insights into customer feedback for businesses.</a:t>
            </a:r>
          </a:p>
        </p:txBody>
      </p:sp>
      <p:sp>
        <p:nvSpPr>
          <p:cNvPr id="10" name="Freeform 10"/>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1" name="Group 11"/>
          <p:cNvGrpSpPr/>
          <p:nvPr/>
        </p:nvGrpSpPr>
        <p:grpSpPr>
          <a:xfrm>
            <a:off x="16481007" y="1073135"/>
            <a:ext cx="1514312" cy="130136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048508" y="866775"/>
            <a:ext cx="6190983" cy="1051475"/>
          </a:xfrm>
          <a:prstGeom prst="rect">
            <a:avLst/>
          </a:prstGeom>
        </p:spPr>
        <p:txBody>
          <a:bodyPr lIns="0" tIns="0" rIns="0" bIns="0" rtlCol="0" anchor="t">
            <a:spAutoFit/>
          </a:bodyPr>
          <a:lstStyle/>
          <a:p>
            <a:pPr algn="ctr">
              <a:lnSpc>
                <a:spcPts val="8193"/>
              </a:lnSpc>
              <a:spcBef>
                <a:spcPct val="0"/>
              </a:spcBef>
            </a:pPr>
            <a:r>
              <a:rPr lang="en-US" sz="5852" b="1" spc="380">
                <a:solidFill>
                  <a:srgbClr val="1B9461"/>
                </a:solidFill>
                <a:latin typeface="Poppins Bold"/>
                <a:ea typeface="Poppins Bold"/>
                <a:cs typeface="Poppins Bold"/>
                <a:sym typeface="Poppins Bold"/>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6481007" y="1073135"/>
            <a:ext cx="1514312" cy="1301362"/>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75683">
            <a:off x="-3331216" y="7818697"/>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8" name="Group 8"/>
          <p:cNvGrpSpPr/>
          <p:nvPr/>
        </p:nvGrpSpPr>
        <p:grpSpPr>
          <a:xfrm rot="-10800000">
            <a:off x="226005" y="7883216"/>
            <a:ext cx="1514312" cy="1301362"/>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3171313" y="2723133"/>
            <a:ext cx="12170226" cy="4838780"/>
            <a:chOff x="0" y="0"/>
            <a:chExt cx="3205327" cy="1274411"/>
          </a:xfrm>
        </p:grpSpPr>
        <p:sp>
          <p:nvSpPr>
            <p:cNvPr id="12" name="Freeform 12"/>
            <p:cNvSpPr/>
            <p:nvPr/>
          </p:nvSpPr>
          <p:spPr>
            <a:xfrm>
              <a:off x="0" y="0"/>
              <a:ext cx="3205327" cy="1274411"/>
            </a:xfrm>
            <a:custGeom>
              <a:avLst/>
              <a:gdLst/>
              <a:ahLst/>
              <a:cxnLst/>
              <a:rect l="l" t="t" r="r" b="b"/>
              <a:pathLst>
                <a:path w="3205327" h="1274411">
                  <a:moveTo>
                    <a:pt x="0" y="0"/>
                  </a:moveTo>
                  <a:lnTo>
                    <a:pt x="3205327" y="0"/>
                  </a:lnTo>
                  <a:lnTo>
                    <a:pt x="3205327" y="1274411"/>
                  </a:lnTo>
                  <a:lnTo>
                    <a:pt x="0" y="1274411"/>
                  </a:lnTo>
                  <a:close/>
                </a:path>
              </a:pathLst>
            </a:custGeom>
            <a:solidFill>
              <a:srgbClr val="000000">
                <a:alpha val="0"/>
              </a:srgbClr>
            </a:solidFill>
            <a:ln w="38100" cap="sq">
              <a:solidFill>
                <a:srgbClr val="FFFFFF"/>
              </a:solidFill>
              <a:prstDash val="solid"/>
              <a:miter/>
            </a:ln>
          </p:spPr>
        </p:sp>
        <p:sp>
          <p:nvSpPr>
            <p:cNvPr id="13" name="TextBox 13"/>
            <p:cNvSpPr txBox="1"/>
            <p:nvPr/>
          </p:nvSpPr>
          <p:spPr>
            <a:xfrm>
              <a:off x="0" y="-57150"/>
              <a:ext cx="3205327" cy="133156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60480" y="2596174"/>
            <a:ext cx="9967041" cy="2839812"/>
          </a:xfrm>
          <a:prstGeom prst="rect">
            <a:avLst/>
          </a:prstGeom>
        </p:spPr>
        <p:txBody>
          <a:bodyPr lIns="0" tIns="0" rIns="0" bIns="0" rtlCol="0" anchor="t">
            <a:spAutoFit/>
          </a:bodyPr>
          <a:lstStyle/>
          <a:p>
            <a:pPr algn="ctr">
              <a:lnSpc>
                <a:spcPts val="21974"/>
              </a:lnSpc>
              <a:spcBef>
                <a:spcPct val="0"/>
              </a:spcBef>
            </a:pPr>
            <a:r>
              <a:rPr lang="en-US" sz="15696" b="1" spc="1020">
                <a:solidFill>
                  <a:srgbClr val="FFFFFF"/>
                </a:solidFill>
                <a:latin typeface="Poppins Medium"/>
                <a:ea typeface="Poppins Medium"/>
                <a:cs typeface="Poppins Medium"/>
                <a:sym typeface="Poppins Medium"/>
              </a:rPr>
              <a:t>Any</a:t>
            </a:r>
          </a:p>
        </p:txBody>
      </p:sp>
      <p:sp>
        <p:nvSpPr>
          <p:cNvPr id="15" name="TextBox 15"/>
          <p:cNvSpPr txBox="1"/>
          <p:nvPr/>
        </p:nvSpPr>
        <p:spPr>
          <a:xfrm>
            <a:off x="3608898" y="4393888"/>
            <a:ext cx="11070203" cy="2839812"/>
          </a:xfrm>
          <a:prstGeom prst="rect">
            <a:avLst/>
          </a:prstGeom>
        </p:spPr>
        <p:txBody>
          <a:bodyPr lIns="0" tIns="0" rIns="0" bIns="0" rtlCol="0" anchor="t">
            <a:spAutoFit/>
          </a:bodyPr>
          <a:lstStyle/>
          <a:p>
            <a:pPr algn="ctr">
              <a:lnSpc>
                <a:spcPts val="21974"/>
              </a:lnSpc>
              <a:spcBef>
                <a:spcPct val="0"/>
              </a:spcBef>
            </a:pPr>
            <a:r>
              <a:rPr lang="en-US" sz="15696" b="1">
                <a:solidFill>
                  <a:srgbClr val="FFFFFF"/>
                </a:solidFill>
                <a:latin typeface="Poppins Bold"/>
                <a:ea typeface="Poppins Bold"/>
                <a:cs typeface="Poppins Bold"/>
                <a:sym typeface="Poppins Bold"/>
              </a:rPr>
              <a:t>Questions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684427" y="0"/>
            <a:ext cx="8603573" cy="10287000"/>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563" r="-39563"/>
              </a:stretch>
            </a:blipFill>
          </p:spPr>
        </p:sp>
      </p:grpSp>
      <p:grpSp>
        <p:nvGrpSpPr>
          <p:cNvPr id="5" name="Group 5"/>
          <p:cNvGrpSpPr/>
          <p:nvPr/>
        </p:nvGrpSpPr>
        <p:grpSpPr>
          <a:xfrm rot="826432">
            <a:off x="-18353104" y="-3567159"/>
            <a:ext cx="21026341" cy="12831921"/>
            <a:chOff x="0" y="0"/>
            <a:chExt cx="5537802" cy="3379601"/>
          </a:xfrm>
        </p:grpSpPr>
        <p:sp>
          <p:nvSpPr>
            <p:cNvPr id="6" name="Freeform 6"/>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7" name="TextBox 7"/>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773821">
            <a:off x="10036024" y="4365564"/>
            <a:ext cx="313833" cy="8482349"/>
            <a:chOff x="0" y="0"/>
            <a:chExt cx="82656" cy="2234034"/>
          </a:xfrm>
        </p:grpSpPr>
        <p:sp>
          <p:nvSpPr>
            <p:cNvPr id="9" name="Freeform 9"/>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1C5739"/>
            </a:solidFill>
          </p:spPr>
        </p:sp>
        <p:sp>
          <p:nvSpPr>
            <p:cNvPr id="10" name="TextBox 10"/>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rot="773821">
            <a:off x="3741572" y="-4834013"/>
            <a:ext cx="313833" cy="8482349"/>
            <a:chOff x="0" y="0"/>
            <a:chExt cx="82656" cy="2234034"/>
          </a:xfrm>
        </p:grpSpPr>
        <p:sp>
          <p:nvSpPr>
            <p:cNvPr id="12" name="Freeform 12"/>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3" name="TextBox 13"/>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4" name="Group 14"/>
          <p:cNvGrpSpPr>
            <a:grpSpLocks noChangeAspect="1"/>
          </p:cNvGrpSpPr>
          <p:nvPr/>
        </p:nvGrpSpPr>
        <p:grpSpPr>
          <a:xfrm>
            <a:off x="841959" y="6036641"/>
            <a:ext cx="2801925" cy="2801925"/>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5046" r="-25046"/>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id="17" name="Freeform 17"/>
          <p:cNvSpPr/>
          <p:nvPr/>
        </p:nvSpPr>
        <p:spPr>
          <a:xfrm>
            <a:off x="5380808" y="1654194"/>
            <a:ext cx="1601785" cy="1472609"/>
          </a:xfrm>
          <a:custGeom>
            <a:avLst/>
            <a:gdLst/>
            <a:ahLst/>
            <a:cxnLst/>
            <a:rect l="l" t="t" r="r" b="b"/>
            <a:pathLst>
              <a:path w="1601785" h="1472609">
                <a:moveTo>
                  <a:pt x="0" y="0"/>
                </a:moveTo>
                <a:lnTo>
                  <a:pt x="1601785" y="0"/>
                </a:lnTo>
                <a:lnTo>
                  <a:pt x="1601785" y="1472608"/>
                </a:lnTo>
                <a:lnTo>
                  <a:pt x="0" y="1472608"/>
                </a:lnTo>
                <a:lnTo>
                  <a:pt x="0" y="0"/>
                </a:lnTo>
                <a:close/>
              </a:path>
            </a:pathLst>
          </a:custGeom>
          <a:blipFill>
            <a:blip r:embed="rId5"/>
            <a:stretch>
              <a:fillRect/>
            </a:stretch>
          </a:blipFill>
        </p:spPr>
      </p:sp>
      <p:sp>
        <p:nvSpPr>
          <p:cNvPr id="18" name="Freeform 18"/>
          <p:cNvSpPr/>
          <p:nvPr/>
        </p:nvSpPr>
        <p:spPr>
          <a:xfrm>
            <a:off x="3833051" y="6957833"/>
            <a:ext cx="479770" cy="479770"/>
          </a:xfrm>
          <a:custGeom>
            <a:avLst/>
            <a:gdLst/>
            <a:ahLst/>
            <a:cxnLst/>
            <a:rect l="l" t="t" r="r" b="b"/>
            <a:pathLst>
              <a:path w="479770" h="479770">
                <a:moveTo>
                  <a:pt x="0" y="0"/>
                </a:moveTo>
                <a:lnTo>
                  <a:pt x="479771" y="0"/>
                </a:lnTo>
                <a:lnTo>
                  <a:pt x="479771" y="479770"/>
                </a:lnTo>
                <a:lnTo>
                  <a:pt x="0" y="479770"/>
                </a:lnTo>
                <a:lnTo>
                  <a:pt x="0" y="0"/>
                </a:lnTo>
                <a:close/>
              </a:path>
            </a:pathLst>
          </a:custGeom>
          <a:blipFill>
            <a:blip r:embed="rId6"/>
            <a:stretch>
              <a:fillRect/>
            </a:stretch>
          </a:blipFill>
        </p:spPr>
      </p:sp>
      <p:sp>
        <p:nvSpPr>
          <p:cNvPr id="19" name="TextBox 19"/>
          <p:cNvSpPr txBox="1"/>
          <p:nvPr/>
        </p:nvSpPr>
        <p:spPr>
          <a:xfrm>
            <a:off x="3463770" y="3793552"/>
            <a:ext cx="5435861" cy="1143570"/>
          </a:xfrm>
          <a:prstGeom prst="rect">
            <a:avLst/>
          </a:prstGeom>
        </p:spPr>
        <p:txBody>
          <a:bodyPr lIns="0" tIns="0" rIns="0" bIns="0" rtlCol="0" anchor="t">
            <a:spAutoFit/>
          </a:bodyPr>
          <a:lstStyle/>
          <a:p>
            <a:pPr marL="0" lvl="0" indent="0" algn="ctr">
              <a:lnSpc>
                <a:spcPts val="7507"/>
              </a:lnSpc>
            </a:pPr>
            <a:r>
              <a:rPr lang="en-US" sz="8072" b="1" spc="282">
                <a:solidFill>
                  <a:srgbClr val="231F20"/>
                </a:solidFill>
                <a:latin typeface="Codec Pro ExtraBold"/>
                <a:ea typeface="Codec Pro ExtraBold"/>
                <a:cs typeface="Codec Pro ExtraBold"/>
                <a:sym typeface="Codec Pro ExtraBold"/>
              </a:rPr>
              <a:t>Thank you</a:t>
            </a:r>
          </a:p>
        </p:txBody>
      </p:sp>
      <p:sp>
        <p:nvSpPr>
          <p:cNvPr id="20" name="TextBox 20"/>
          <p:cNvSpPr txBox="1"/>
          <p:nvPr/>
        </p:nvSpPr>
        <p:spPr>
          <a:xfrm>
            <a:off x="4501988" y="7005028"/>
            <a:ext cx="3359424" cy="331858"/>
          </a:xfrm>
          <a:prstGeom prst="rect">
            <a:avLst/>
          </a:prstGeom>
        </p:spPr>
        <p:txBody>
          <a:bodyPr lIns="0" tIns="0" rIns="0" bIns="0" rtlCol="0" anchor="t">
            <a:spAutoFit/>
          </a:bodyPr>
          <a:lstStyle/>
          <a:p>
            <a:pPr algn="l">
              <a:lnSpc>
                <a:spcPts val="2708"/>
              </a:lnSpc>
            </a:pPr>
            <a:r>
              <a:rPr lang="en-US" sz="1934" u="sng" spc="189" dirty="0">
                <a:solidFill>
                  <a:srgbClr val="231F20"/>
                </a:solidFill>
                <a:latin typeface="Open Sauce"/>
                <a:ea typeface="Open Sauce"/>
                <a:cs typeface="Open Sauce"/>
                <a:sym typeface="Open Sauce"/>
                <a:hlinkClick r:id="rId7" tooltip="https://github.com/M7mdAhmd/customer-sentiment-analysis"/>
              </a:rPr>
              <a:t>Project Code on GitHub</a:t>
            </a:r>
          </a:p>
        </p:txBody>
      </p:sp>
      <p:sp>
        <p:nvSpPr>
          <p:cNvPr id="21" name="TextBox 21"/>
          <p:cNvSpPr txBox="1"/>
          <p:nvPr/>
        </p:nvSpPr>
        <p:spPr>
          <a:xfrm>
            <a:off x="3833051" y="6436691"/>
            <a:ext cx="5857379" cy="422845"/>
          </a:xfrm>
          <a:prstGeom prst="rect">
            <a:avLst/>
          </a:prstGeom>
        </p:spPr>
        <p:txBody>
          <a:bodyPr lIns="0" tIns="0" rIns="0" bIns="0" rtlCol="0" anchor="t">
            <a:spAutoFit/>
          </a:bodyPr>
          <a:lstStyle/>
          <a:p>
            <a:pPr algn="l">
              <a:lnSpc>
                <a:spcPts val="3468"/>
              </a:lnSpc>
            </a:pPr>
            <a:r>
              <a:rPr lang="en-US" sz="2477" spc="242">
                <a:solidFill>
                  <a:srgbClr val="231F20"/>
                </a:solidFill>
                <a:latin typeface="Open Sauce"/>
                <a:ea typeface="Open Sauce"/>
                <a:cs typeface="Open Sauce"/>
                <a:sym typeface="Open Sauce"/>
              </a:rPr>
              <a:t>GitHub Repository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AutoShape 6"/>
          <p:cNvSpPr/>
          <p:nvPr/>
        </p:nvSpPr>
        <p:spPr>
          <a:xfrm flipH="1">
            <a:off x="17278350" y="3477234"/>
            <a:ext cx="0" cy="5293724"/>
          </a:xfrm>
          <a:prstGeom prst="line">
            <a:avLst/>
          </a:prstGeom>
          <a:ln w="38100" cap="flat">
            <a:solidFill>
              <a:srgbClr val="1B9461"/>
            </a:solidFill>
            <a:prstDash val="solid"/>
            <a:headEnd type="none" w="sm" len="sm"/>
            <a:tailEnd type="none" w="sm" len="sm"/>
          </a:ln>
        </p:spPr>
      </p:sp>
      <p:sp>
        <p:nvSpPr>
          <p:cNvPr id="7" name="Freeform 7"/>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6111" b="-96111"/>
            </a:stretch>
          </a:blipFill>
        </p:spPr>
      </p:sp>
      <p:sp>
        <p:nvSpPr>
          <p:cNvPr id="8" name="TextBox 8"/>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dirty="0">
                <a:solidFill>
                  <a:srgbClr val="FFFFFF"/>
                </a:solidFill>
                <a:latin typeface="Archivo Black"/>
                <a:ea typeface="Archivo Black"/>
                <a:cs typeface="Archivo Black"/>
                <a:sym typeface="Archivo Black"/>
              </a:rPr>
              <a:t>CONTENT</a:t>
            </a:r>
          </a:p>
        </p:txBody>
      </p:sp>
      <p:sp>
        <p:nvSpPr>
          <p:cNvPr id="9" name="TextBox 9"/>
          <p:cNvSpPr txBox="1"/>
          <p:nvPr/>
        </p:nvSpPr>
        <p:spPr>
          <a:xfrm>
            <a:off x="1896292" y="49568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u="none" strike="noStrike" spc="331">
                <a:solidFill>
                  <a:srgbClr val="231F20"/>
                </a:solidFill>
                <a:latin typeface="Montserrat Classic Bold"/>
                <a:ea typeface="Montserrat Classic Bold"/>
                <a:cs typeface="Montserrat Classic Bold"/>
                <a:sym typeface="Montserrat Classic Bold"/>
              </a:rPr>
              <a:t>01</a:t>
            </a:r>
          </a:p>
        </p:txBody>
      </p:sp>
      <p:sp>
        <p:nvSpPr>
          <p:cNvPr id="10" name="TextBox 10"/>
          <p:cNvSpPr txBox="1"/>
          <p:nvPr/>
        </p:nvSpPr>
        <p:spPr>
          <a:xfrm>
            <a:off x="1444742" y="592370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Introduction</a:t>
            </a:r>
          </a:p>
        </p:txBody>
      </p:sp>
      <p:sp>
        <p:nvSpPr>
          <p:cNvPr id="11" name="TextBox 11"/>
          <p:cNvSpPr txBox="1"/>
          <p:nvPr/>
        </p:nvSpPr>
        <p:spPr>
          <a:xfrm>
            <a:off x="5858393" y="49568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02</a:t>
            </a:r>
          </a:p>
        </p:txBody>
      </p:sp>
      <p:sp>
        <p:nvSpPr>
          <p:cNvPr id="12" name="TextBox 12"/>
          <p:cNvSpPr txBox="1"/>
          <p:nvPr/>
        </p:nvSpPr>
        <p:spPr>
          <a:xfrm>
            <a:off x="5135955" y="5967536"/>
            <a:ext cx="3285196"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Tools and Technologies</a:t>
            </a:r>
          </a:p>
        </p:txBody>
      </p:sp>
      <p:sp>
        <p:nvSpPr>
          <p:cNvPr id="13" name="TextBox 13"/>
          <p:cNvSpPr txBox="1"/>
          <p:nvPr/>
        </p:nvSpPr>
        <p:spPr>
          <a:xfrm>
            <a:off x="9820494"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03</a:t>
            </a:r>
          </a:p>
        </p:txBody>
      </p:sp>
      <p:sp>
        <p:nvSpPr>
          <p:cNvPr id="14" name="TextBox 14"/>
          <p:cNvSpPr txBox="1"/>
          <p:nvPr/>
        </p:nvSpPr>
        <p:spPr>
          <a:xfrm>
            <a:off x="9098940" y="5967536"/>
            <a:ext cx="3283427"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Data Exploration (EDA)</a:t>
            </a:r>
          </a:p>
        </p:txBody>
      </p:sp>
      <p:sp>
        <p:nvSpPr>
          <p:cNvPr id="15" name="TextBox 15"/>
          <p:cNvSpPr txBox="1"/>
          <p:nvPr/>
        </p:nvSpPr>
        <p:spPr>
          <a:xfrm>
            <a:off x="13610227" y="49568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04</a:t>
            </a:r>
          </a:p>
        </p:txBody>
      </p:sp>
      <p:sp>
        <p:nvSpPr>
          <p:cNvPr id="16" name="TextBox 16"/>
          <p:cNvSpPr txBox="1"/>
          <p:nvPr/>
        </p:nvSpPr>
        <p:spPr>
          <a:xfrm>
            <a:off x="12707611" y="5996387"/>
            <a:ext cx="4226446"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Modeling Approaches</a:t>
            </a:r>
          </a:p>
        </p:txBody>
      </p:sp>
      <p:sp>
        <p:nvSpPr>
          <p:cNvPr id="17" name="TextBox 17"/>
          <p:cNvSpPr txBox="1"/>
          <p:nvPr/>
        </p:nvSpPr>
        <p:spPr>
          <a:xfrm>
            <a:off x="1896292"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05</a:t>
            </a:r>
          </a:p>
        </p:txBody>
      </p:sp>
      <p:sp>
        <p:nvSpPr>
          <p:cNvPr id="18" name="TextBox 18"/>
          <p:cNvSpPr txBox="1"/>
          <p:nvPr/>
        </p:nvSpPr>
        <p:spPr>
          <a:xfrm>
            <a:off x="797389" y="7999914"/>
            <a:ext cx="4038125"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Experiment Tracking with MLflow</a:t>
            </a:r>
          </a:p>
        </p:txBody>
      </p:sp>
      <p:sp>
        <p:nvSpPr>
          <p:cNvPr id="19" name="TextBox 19"/>
          <p:cNvSpPr txBox="1"/>
          <p:nvPr/>
        </p:nvSpPr>
        <p:spPr>
          <a:xfrm>
            <a:off x="5858393"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06</a:t>
            </a:r>
          </a:p>
        </p:txBody>
      </p:sp>
      <p:sp>
        <p:nvSpPr>
          <p:cNvPr id="20" name="TextBox 20"/>
          <p:cNvSpPr txBox="1"/>
          <p:nvPr/>
        </p:nvSpPr>
        <p:spPr>
          <a:xfrm>
            <a:off x="4835514" y="8086003"/>
            <a:ext cx="4593131" cy="85669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ea typeface="Montserrat Light"/>
                <a:cs typeface="Montserrat Light"/>
                <a:sym typeface="Montserrat Light"/>
              </a:rPr>
              <a:t>Results and Performance</a:t>
            </a:r>
          </a:p>
        </p:txBody>
      </p:sp>
      <p:sp>
        <p:nvSpPr>
          <p:cNvPr id="21" name="TextBox 21"/>
          <p:cNvSpPr txBox="1"/>
          <p:nvPr/>
        </p:nvSpPr>
        <p:spPr>
          <a:xfrm>
            <a:off x="9829444" y="698952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07</a:t>
            </a:r>
          </a:p>
        </p:txBody>
      </p:sp>
      <p:sp>
        <p:nvSpPr>
          <p:cNvPr id="22" name="TextBox 22"/>
          <p:cNvSpPr txBox="1"/>
          <p:nvPr/>
        </p:nvSpPr>
        <p:spPr>
          <a:xfrm>
            <a:off x="9377894" y="8028765"/>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Model Deployment</a:t>
            </a:r>
          </a:p>
        </p:txBody>
      </p:sp>
      <p:sp>
        <p:nvSpPr>
          <p:cNvPr id="23" name="TextBox 23"/>
          <p:cNvSpPr txBox="1"/>
          <p:nvPr/>
        </p:nvSpPr>
        <p:spPr>
          <a:xfrm>
            <a:off x="13610227" y="703335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b="1" spc="331">
                <a:solidFill>
                  <a:srgbClr val="231F20"/>
                </a:solidFill>
                <a:latin typeface="Montserrat Classic Bold"/>
                <a:ea typeface="Montserrat Classic Bold"/>
                <a:cs typeface="Montserrat Classic Bold"/>
                <a:sym typeface="Montserrat Classic Bold"/>
              </a:rPr>
              <a:t>08</a:t>
            </a:r>
          </a:p>
        </p:txBody>
      </p:sp>
      <p:sp>
        <p:nvSpPr>
          <p:cNvPr id="24" name="TextBox 24"/>
          <p:cNvSpPr txBox="1"/>
          <p:nvPr/>
        </p:nvSpPr>
        <p:spPr>
          <a:xfrm>
            <a:off x="13158677" y="8072597"/>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ea typeface="Montserrat Light"/>
                <a:cs typeface="Montserrat Light"/>
                <a:sym typeface="Montserrat Light"/>
              </a:rPr>
              <a:t>Conclusion</a:t>
            </a:r>
          </a:p>
        </p:txBody>
      </p:sp>
      <p:sp>
        <p:nvSpPr>
          <p:cNvPr id="25" name="AutoShape 25"/>
          <p:cNvSpPr/>
          <p:nvPr/>
        </p:nvSpPr>
        <p:spPr>
          <a:xfrm>
            <a:off x="797389" y="9710345"/>
            <a:ext cx="14479624" cy="0"/>
          </a:xfrm>
          <a:prstGeom prst="line">
            <a:avLst/>
          </a:prstGeom>
          <a:ln w="38100" cap="flat">
            <a:solidFill>
              <a:srgbClr val="1B9461"/>
            </a:solidFill>
            <a:prstDash val="solid"/>
            <a:headEnd type="none" w="sm" len="sm"/>
            <a:tailEnd type="none" w="sm" len="sm"/>
          </a:ln>
        </p:spPr>
      </p:sp>
    </p:spTree>
    <p:extLst>
      <p:ext uri="{BB962C8B-B14F-4D97-AF65-F5344CB8AC3E}">
        <p14:creationId xmlns:p14="http://schemas.microsoft.com/office/powerpoint/2010/main" val="26533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1723107" y="3271597"/>
            <a:ext cx="10025544" cy="3341851"/>
          </a:xfrm>
          <a:prstGeom prst="rect">
            <a:avLst/>
          </a:prstGeom>
        </p:spPr>
        <p:txBody>
          <a:bodyPr lIns="0" tIns="0" rIns="0" bIns="0" rtlCol="0" anchor="t">
            <a:spAutoFit/>
          </a:bodyPr>
          <a:lstStyle/>
          <a:p>
            <a:pPr marL="578843" lvl="1" indent="-289422" algn="l">
              <a:lnSpc>
                <a:spcPts val="3753"/>
              </a:lnSpc>
              <a:buFont typeface="Arial"/>
              <a:buChar char="•"/>
            </a:pPr>
            <a:r>
              <a:rPr lang="en-US" sz="2681" b="1" spc="174">
                <a:solidFill>
                  <a:srgbClr val="222222"/>
                </a:solidFill>
                <a:latin typeface="Poppins Bold"/>
                <a:ea typeface="Poppins Bold"/>
                <a:cs typeface="Poppins Bold"/>
                <a:sym typeface="Poppins Bold"/>
              </a:rPr>
              <a:t>Objective:</a:t>
            </a:r>
            <a:r>
              <a:rPr lang="en-US" sz="2681" spc="174">
                <a:solidFill>
                  <a:srgbClr val="222222"/>
                </a:solidFill>
                <a:latin typeface="Poppins"/>
                <a:ea typeface="Poppins"/>
                <a:cs typeface="Poppins"/>
                <a:sym typeface="Poppins"/>
              </a:rPr>
              <a:t> To classify customer reviews as positive or negative.</a:t>
            </a:r>
          </a:p>
          <a:p>
            <a:pPr algn="l">
              <a:lnSpc>
                <a:spcPts val="3753"/>
              </a:lnSpc>
            </a:pPr>
            <a:endParaRPr lang="en-US" sz="2681" spc="174">
              <a:solidFill>
                <a:srgbClr val="222222"/>
              </a:solidFill>
              <a:latin typeface="Poppins"/>
              <a:ea typeface="Poppins"/>
              <a:cs typeface="Poppins"/>
              <a:sym typeface="Poppins"/>
            </a:endParaRPr>
          </a:p>
          <a:p>
            <a:pPr marL="578843" lvl="1" indent="-289422" algn="l">
              <a:lnSpc>
                <a:spcPts val="3753"/>
              </a:lnSpc>
              <a:buFont typeface="Arial"/>
              <a:buChar char="•"/>
            </a:pPr>
            <a:r>
              <a:rPr lang="en-US" sz="2681" b="1" spc="174">
                <a:solidFill>
                  <a:srgbClr val="222222"/>
                </a:solidFill>
                <a:latin typeface="Poppins Bold"/>
                <a:ea typeface="Poppins Bold"/>
                <a:cs typeface="Poppins Bold"/>
                <a:sym typeface="Poppins Bold"/>
              </a:rPr>
              <a:t>Project Scope:</a:t>
            </a:r>
            <a:r>
              <a:rPr lang="en-US" sz="2681" spc="174">
                <a:solidFill>
                  <a:srgbClr val="222222"/>
                </a:solidFill>
                <a:latin typeface="Poppins"/>
                <a:ea typeface="Poppins"/>
                <a:cs typeface="Poppins"/>
                <a:sym typeface="Poppins"/>
              </a:rPr>
              <a:t> Data processing, analysis, machine learning, deep learning, tracking, and deployment.</a:t>
            </a:r>
          </a:p>
          <a:p>
            <a:pPr algn="l">
              <a:lnSpc>
                <a:spcPts val="3753"/>
              </a:lnSpc>
              <a:spcBef>
                <a:spcPct val="0"/>
              </a:spcBef>
            </a:pPr>
            <a:endParaRPr lang="en-US" sz="2681" spc="174">
              <a:solidFill>
                <a:srgbClr val="222222"/>
              </a:solidFill>
              <a:latin typeface="Poppins"/>
              <a:ea typeface="Poppins"/>
              <a:cs typeface="Poppins"/>
              <a:sym typeface="Poppins"/>
            </a:endParaRPr>
          </a:p>
        </p:txBody>
      </p:sp>
      <p:grpSp>
        <p:nvGrpSpPr>
          <p:cNvPr id="11" name="Group 11"/>
          <p:cNvGrpSpPr/>
          <p:nvPr/>
        </p:nvGrpSpPr>
        <p:grpSpPr>
          <a:xfrm>
            <a:off x="0" y="92583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3" name="TextBox 13"/>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11745816" y="5876"/>
            <a:ext cx="1088513" cy="10287000"/>
            <a:chOff x="0" y="0"/>
            <a:chExt cx="286687" cy="2709333"/>
          </a:xfrm>
        </p:grpSpPr>
        <p:sp>
          <p:nvSpPr>
            <p:cNvPr id="15" name="Freeform 15"/>
            <p:cNvSpPr/>
            <p:nvPr/>
          </p:nvSpPr>
          <p:spPr>
            <a:xfrm>
              <a:off x="0" y="0"/>
              <a:ext cx="286687" cy="2709333"/>
            </a:xfrm>
            <a:custGeom>
              <a:avLst/>
              <a:gdLst/>
              <a:ahLst/>
              <a:cxnLst/>
              <a:rect l="l" t="t" r="r" b="b"/>
              <a:pathLst>
                <a:path w="286687" h="2709333">
                  <a:moveTo>
                    <a:pt x="0" y="0"/>
                  </a:moveTo>
                  <a:lnTo>
                    <a:pt x="286687" y="0"/>
                  </a:lnTo>
                  <a:lnTo>
                    <a:pt x="286687" y="2709333"/>
                  </a:lnTo>
                  <a:lnTo>
                    <a:pt x="0" y="2709333"/>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16" name="TextBox 16"/>
            <p:cNvSpPr txBox="1"/>
            <p:nvPr/>
          </p:nvSpPr>
          <p:spPr>
            <a:xfrm>
              <a:off x="0" y="-19050"/>
              <a:ext cx="286687"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7" name="AutoShape 17"/>
          <p:cNvSpPr/>
          <p:nvPr/>
        </p:nvSpPr>
        <p:spPr>
          <a:xfrm>
            <a:off x="1723107" y="9277350"/>
            <a:ext cx="14479624" cy="0"/>
          </a:xfrm>
          <a:prstGeom prst="line">
            <a:avLst/>
          </a:prstGeom>
          <a:ln w="38100" cap="flat">
            <a:solidFill>
              <a:srgbClr val="1B9461"/>
            </a:solidFill>
            <a:prstDash val="solid"/>
            <a:headEnd type="none" w="sm" len="sm"/>
            <a:tailEnd type="none" w="sm" len="sm"/>
          </a:ln>
        </p:spPr>
      </p:sp>
      <p:sp>
        <p:nvSpPr>
          <p:cNvPr id="18" name="AutoShape 18"/>
          <p:cNvSpPr/>
          <p:nvPr/>
        </p:nvSpPr>
        <p:spPr>
          <a:xfrm flipH="1">
            <a:off x="17240250" y="3024088"/>
            <a:ext cx="0" cy="5293724"/>
          </a:xfrm>
          <a:prstGeom prst="line">
            <a:avLst/>
          </a:prstGeom>
          <a:ln w="38100" cap="flat">
            <a:solidFill>
              <a:srgbClr val="1B9461"/>
            </a:solidFill>
            <a:prstDash val="solid"/>
            <a:headEnd type="none" w="sm" len="sm"/>
            <a:tailEnd type="none" w="sm" len="sm"/>
          </a:ln>
        </p:spPr>
      </p:sp>
      <p:sp>
        <p:nvSpPr>
          <p:cNvPr id="19" name="Freeform 19"/>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20" name="Group 20"/>
          <p:cNvGrpSpPr/>
          <p:nvPr/>
        </p:nvGrpSpPr>
        <p:grpSpPr>
          <a:xfrm>
            <a:off x="16481007" y="1073135"/>
            <a:ext cx="1514312" cy="1301362"/>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23" name="AutoShape 23"/>
          <p:cNvSpPr/>
          <p:nvPr/>
        </p:nvSpPr>
        <p:spPr>
          <a:xfrm>
            <a:off x="1723107" y="2460438"/>
            <a:ext cx="903745" cy="0"/>
          </a:xfrm>
          <a:prstGeom prst="line">
            <a:avLst/>
          </a:prstGeom>
          <a:ln w="238125" cap="flat">
            <a:solidFill>
              <a:srgbClr val="1B9461"/>
            </a:solidFill>
            <a:prstDash val="solid"/>
            <a:headEnd type="none" w="sm" len="sm"/>
            <a:tailEnd type="none" w="sm" len="sm"/>
          </a:ln>
        </p:spPr>
      </p:sp>
      <p:sp>
        <p:nvSpPr>
          <p:cNvPr id="24" name="TextBox 24"/>
          <p:cNvSpPr txBox="1"/>
          <p:nvPr/>
        </p:nvSpPr>
        <p:spPr>
          <a:xfrm>
            <a:off x="1723107" y="900442"/>
            <a:ext cx="6634902" cy="1051475"/>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Introduction</a:t>
            </a:r>
          </a:p>
        </p:txBody>
      </p:sp>
      <p:grpSp>
        <p:nvGrpSpPr>
          <p:cNvPr id="25" name="Group 25"/>
          <p:cNvGrpSpPr/>
          <p:nvPr/>
        </p:nvGrpSpPr>
        <p:grpSpPr>
          <a:xfrm>
            <a:off x="12290073" y="5876"/>
            <a:ext cx="5997927" cy="10379496"/>
            <a:chOff x="0" y="0"/>
            <a:chExt cx="1008681" cy="1745536"/>
          </a:xfrm>
        </p:grpSpPr>
        <p:sp>
          <p:nvSpPr>
            <p:cNvPr id="26" name="Freeform 26"/>
            <p:cNvSpPr/>
            <p:nvPr/>
          </p:nvSpPr>
          <p:spPr>
            <a:xfrm>
              <a:off x="0" y="0"/>
              <a:ext cx="1008681" cy="1745536"/>
            </a:xfrm>
            <a:custGeom>
              <a:avLst/>
              <a:gdLst/>
              <a:ahLst/>
              <a:cxnLst/>
              <a:rect l="l" t="t" r="r" b="b"/>
              <a:pathLst>
                <a:path w="1008681" h="1745536">
                  <a:moveTo>
                    <a:pt x="0" y="0"/>
                  </a:moveTo>
                  <a:lnTo>
                    <a:pt x="1008681" y="0"/>
                  </a:lnTo>
                  <a:lnTo>
                    <a:pt x="1008681" y="1745536"/>
                  </a:lnTo>
                  <a:lnTo>
                    <a:pt x="0" y="1745536"/>
                  </a:lnTo>
                  <a:close/>
                </a:path>
              </a:pathLst>
            </a:custGeom>
            <a:blipFill>
              <a:blip r:embed="rId7"/>
              <a:stretch>
                <a:fillRect l="-7775" r="-7775"/>
              </a:stretch>
            </a:blipFill>
            <a:ln w="123825" cap="sq">
              <a:solidFill>
                <a:srgbClr val="FFFFFF"/>
              </a:solidFill>
              <a:prstDash val="solid"/>
              <a:miter/>
            </a:ln>
          </p:spPr>
        </p:sp>
      </p:grpSp>
    </p:spTree>
    <p:extLst>
      <p:ext uri="{BB962C8B-B14F-4D97-AF65-F5344CB8AC3E}">
        <p14:creationId xmlns:p14="http://schemas.microsoft.com/office/powerpoint/2010/main" val="3091745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1" name="TextBox 11"/>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2" name="AutoShape 12"/>
          <p:cNvSpPr/>
          <p:nvPr/>
        </p:nvSpPr>
        <p:spPr>
          <a:xfrm>
            <a:off x="1723107" y="2460438"/>
            <a:ext cx="903745" cy="0"/>
          </a:xfrm>
          <a:prstGeom prst="line">
            <a:avLst/>
          </a:prstGeom>
          <a:ln w="238125" cap="flat">
            <a:solidFill>
              <a:srgbClr val="1B9461"/>
            </a:solidFill>
            <a:prstDash val="solid"/>
            <a:headEnd type="none" w="sm" len="sm"/>
            <a:tailEnd type="none" w="sm" len="sm"/>
          </a:ln>
        </p:spPr>
      </p:sp>
      <p:grpSp>
        <p:nvGrpSpPr>
          <p:cNvPr id="13" name="Group 13"/>
          <p:cNvGrpSpPr/>
          <p:nvPr/>
        </p:nvGrpSpPr>
        <p:grpSpPr>
          <a:xfrm rot="-10800000">
            <a:off x="12437469" y="0"/>
            <a:ext cx="1088513" cy="10287000"/>
            <a:chOff x="0" y="0"/>
            <a:chExt cx="286687" cy="2709333"/>
          </a:xfrm>
        </p:grpSpPr>
        <p:sp>
          <p:nvSpPr>
            <p:cNvPr id="14" name="Freeform 14"/>
            <p:cNvSpPr/>
            <p:nvPr/>
          </p:nvSpPr>
          <p:spPr>
            <a:xfrm>
              <a:off x="0" y="0"/>
              <a:ext cx="286687" cy="2709333"/>
            </a:xfrm>
            <a:custGeom>
              <a:avLst/>
              <a:gdLst/>
              <a:ahLst/>
              <a:cxnLst/>
              <a:rect l="l" t="t" r="r" b="b"/>
              <a:pathLst>
                <a:path w="286687" h="2709333">
                  <a:moveTo>
                    <a:pt x="0" y="0"/>
                  </a:moveTo>
                  <a:lnTo>
                    <a:pt x="286687" y="0"/>
                  </a:lnTo>
                  <a:lnTo>
                    <a:pt x="286687" y="2709333"/>
                  </a:lnTo>
                  <a:lnTo>
                    <a:pt x="0" y="2709333"/>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15" name="TextBox 15"/>
            <p:cNvSpPr txBox="1"/>
            <p:nvPr/>
          </p:nvSpPr>
          <p:spPr>
            <a:xfrm>
              <a:off x="0" y="-19050"/>
              <a:ext cx="286687" cy="272838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6" name="Freeform 16"/>
          <p:cNvSpPr/>
          <p:nvPr/>
        </p:nvSpPr>
        <p:spPr>
          <a:xfrm>
            <a:off x="514350" y="4331237"/>
            <a:ext cx="12166538" cy="6265871"/>
          </a:xfrm>
          <a:custGeom>
            <a:avLst/>
            <a:gdLst/>
            <a:ahLst/>
            <a:cxnLst/>
            <a:rect l="l" t="t" r="r" b="b"/>
            <a:pathLst>
              <a:path w="12166538" h="6265871">
                <a:moveTo>
                  <a:pt x="0" y="0"/>
                </a:moveTo>
                <a:lnTo>
                  <a:pt x="12166538" y="0"/>
                </a:lnTo>
                <a:lnTo>
                  <a:pt x="12166538" y="6265871"/>
                </a:lnTo>
                <a:lnTo>
                  <a:pt x="0" y="6265871"/>
                </a:lnTo>
                <a:lnTo>
                  <a:pt x="0" y="0"/>
                </a:lnTo>
                <a:close/>
              </a:path>
            </a:pathLst>
          </a:custGeom>
          <a:blipFill>
            <a:blip r:embed="rId3"/>
            <a:stretch>
              <a:fillRect t="-9829" b="-9829"/>
            </a:stretch>
          </a:blipFill>
        </p:spPr>
      </p:sp>
      <p:sp>
        <p:nvSpPr>
          <p:cNvPr id="17" name="TextBox 17"/>
          <p:cNvSpPr txBox="1"/>
          <p:nvPr/>
        </p:nvSpPr>
        <p:spPr>
          <a:xfrm>
            <a:off x="1359705" y="3153583"/>
            <a:ext cx="12853086" cy="2795208"/>
          </a:xfrm>
          <a:prstGeom prst="rect">
            <a:avLst/>
          </a:prstGeom>
        </p:spPr>
        <p:txBody>
          <a:bodyPr lIns="0" tIns="0" rIns="0" bIns="0" rtlCol="0" anchor="t">
            <a:spAutoFit/>
          </a:bodyPr>
          <a:lstStyle/>
          <a:p>
            <a:pPr marL="582219" lvl="1" indent="-291110" algn="l">
              <a:lnSpc>
                <a:spcPts val="4476"/>
              </a:lnSpc>
              <a:buFont typeface="Arial"/>
              <a:buChar char="•"/>
            </a:pPr>
            <a:r>
              <a:rPr lang="en-US" sz="2696" b="1" spc="43">
                <a:solidFill>
                  <a:srgbClr val="000000"/>
                </a:solidFill>
                <a:latin typeface="Poppins Bold"/>
                <a:ea typeface="Poppins Bold"/>
                <a:cs typeface="Poppins Bold"/>
                <a:sym typeface="Poppins Bold"/>
              </a:rPr>
              <a:t>Data Processing:</a:t>
            </a:r>
            <a:r>
              <a:rPr lang="en-US" sz="2696" spc="43">
                <a:solidFill>
                  <a:srgbClr val="000000"/>
                </a:solidFill>
                <a:latin typeface="Poppins"/>
                <a:ea typeface="Poppins"/>
                <a:cs typeface="Poppins"/>
                <a:sym typeface="Poppins"/>
              </a:rPr>
              <a:t> Python, Pandas, NLTK.</a:t>
            </a:r>
          </a:p>
          <a:p>
            <a:pPr marL="582219" lvl="1" indent="-291110" algn="l">
              <a:lnSpc>
                <a:spcPts val="4476"/>
              </a:lnSpc>
              <a:buFont typeface="Arial"/>
              <a:buChar char="•"/>
            </a:pPr>
            <a:r>
              <a:rPr lang="en-US" sz="2696" b="1" spc="43">
                <a:solidFill>
                  <a:srgbClr val="000000"/>
                </a:solidFill>
                <a:latin typeface="Poppins Bold"/>
                <a:ea typeface="Poppins Bold"/>
                <a:cs typeface="Poppins Bold"/>
                <a:sym typeface="Poppins Bold"/>
              </a:rPr>
              <a:t>Modeling:</a:t>
            </a:r>
            <a:r>
              <a:rPr lang="en-US" sz="2696" spc="43">
                <a:solidFill>
                  <a:srgbClr val="000000"/>
                </a:solidFill>
                <a:latin typeface="Poppins"/>
                <a:ea typeface="Poppins"/>
                <a:cs typeface="Poppins"/>
                <a:sym typeface="Poppins"/>
              </a:rPr>
              <a:t> Scikit-learn, TensorFlow, BERT.</a:t>
            </a:r>
          </a:p>
          <a:p>
            <a:pPr marL="582219" lvl="1" indent="-291110" algn="l">
              <a:lnSpc>
                <a:spcPts val="4476"/>
              </a:lnSpc>
              <a:buFont typeface="Arial"/>
              <a:buChar char="•"/>
            </a:pPr>
            <a:r>
              <a:rPr lang="en-US" sz="2696" b="1" spc="43">
                <a:solidFill>
                  <a:srgbClr val="000000"/>
                </a:solidFill>
                <a:latin typeface="Poppins Bold"/>
                <a:ea typeface="Poppins Bold"/>
                <a:cs typeface="Poppins Bold"/>
                <a:sym typeface="Poppins Bold"/>
              </a:rPr>
              <a:t>Experiment Tracking:</a:t>
            </a:r>
            <a:r>
              <a:rPr lang="en-US" sz="2696" spc="43">
                <a:solidFill>
                  <a:srgbClr val="000000"/>
                </a:solidFill>
                <a:latin typeface="Poppins"/>
                <a:ea typeface="Poppins"/>
                <a:cs typeface="Poppins"/>
                <a:sym typeface="Poppins"/>
              </a:rPr>
              <a:t> MLflow.</a:t>
            </a:r>
          </a:p>
          <a:p>
            <a:pPr marL="582219" lvl="1" indent="-291110" algn="l">
              <a:lnSpc>
                <a:spcPts val="4476"/>
              </a:lnSpc>
              <a:buFont typeface="Arial"/>
              <a:buChar char="•"/>
            </a:pPr>
            <a:r>
              <a:rPr lang="en-US" sz="2696" b="1" spc="43">
                <a:solidFill>
                  <a:srgbClr val="000000"/>
                </a:solidFill>
                <a:latin typeface="Poppins Bold"/>
                <a:ea typeface="Poppins Bold"/>
                <a:cs typeface="Poppins Bold"/>
                <a:sym typeface="Poppins Bold"/>
              </a:rPr>
              <a:t>Deployment:</a:t>
            </a:r>
            <a:r>
              <a:rPr lang="en-US" sz="2696" spc="43">
                <a:solidFill>
                  <a:srgbClr val="000000"/>
                </a:solidFill>
                <a:latin typeface="Poppins"/>
                <a:ea typeface="Poppins"/>
                <a:cs typeface="Poppins"/>
                <a:sym typeface="Poppins"/>
              </a:rPr>
              <a:t> Flask, Postman.</a:t>
            </a:r>
          </a:p>
          <a:p>
            <a:pPr algn="l">
              <a:lnSpc>
                <a:spcPts val="4476"/>
              </a:lnSpc>
            </a:pPr>
            <a:endParaRPr lang="en-US" sz="2696" spc="43">
              <a:solidFill>
                <a:srgbClr val="000000"/>
              </a:solidFill>
              <a:latin typeface="Poppins"/>
              <a:ea typeface="Poppins"/>
              <a:cs typeface="Poppins"/>
              <a:sym typeface="Poppins"/>
            </a:endParaRPr>
          </a:p>
        </p:txBody>
      </p:sp>
      <p:grpSp>
        <p:nvGrpSpPr>
          <p:cNvPr id="18" name="Group 18"/>
          <p:cNvGrpSpPr/>
          <p:nvPr/>
        </p:nvGrpSpPr>
        <p:grpSpPr>
          <a:xfrm>
            <a:off x="12981726" y="0"/>
            <a:ext cx="5306274" cy="10287000"/>
            <a:chOff x="0" y="0"/>
            <a:chExt cx="770546" cy="1493817"/>
          </a:xfrm>
        </p:grpSpPr>
        <p:sp>
          <p:nvSpPr>
            <p:cNvPr id="19" name="Freeform 19"/>
            <p:cNvSpPr/>
            <p:nvPr/>
          </p:nvSpPr>
          <p:spPr>
            <a:xfrm>
              <a:off x="0" y="0"/>
              <a:ext cx="770546" cy="1493817"/>
            </a:xfrm>
            <a:custGeom>
              <a:avLst/>
              <a:gdLst/>
              <a:ahLst/>
              <a:cxnLst/>
              <a:rect l="l" t="t" r="r" b="b"/>
              <a:pathLst>
                <a:path w="770546" h="1493817">
                  <a:moveTo>
                    <a:pt x="0" y="0"/>
                  </a:moveTo>
                  <a:lnTo>
                    <a:pt x="770546" y="0"/>
                  </a:lnTo>
                  <a:lnTo>
                    <a:pt x="770546" y="1493817"/>
                  </a:lnTo>
                  <a:lnTo>
                    <a:pt x="0" y="1493817"/>
                  </a:lnTo>
                  <a:close/>
                </a:path>
              </a:pathLst>
            </a:custGeom>
            <a:blipFill>
              <a:blip r:embed="rId4"/>
              <a:stretch>
                <a:fillRect l="-52457" r="-138521"/>
              </a:stretch>
            </a:blipFill>
          </p:spPr>
        </p:sp>
      </p:grpSp>
      <p:sp>
        <p:nvSpPr>
          <p:cNvPr id="20" name="TextBox 20"/>
          <p:cNvSpPr txBox="1"/>
          <p:nvPr/>
        </p:nvSpPr>
        <p:spPr>
          <a:xfrm>
            <a:off x="1723107" y="900442"/>
            <a:ext cx="10552038" cy="1051500"/>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Tools and Technologies</a:t>
            </a:r>
          </a:p>
        </p:txBody>
      </p:sp>
    </p:spTree>
    <p:extLst>
      <p:ext uri="{BB962C8B-B14F-4D97-AF65-F5344CB8AC3E}">
        <p14:creationId xmlns:p14="http://schemas.microsoft.com/office/powerpoint/2010/main" val="408687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TextBox 3"/>
          <p:cNvSpPr txBox="1"/>
          <p:nvPr/>
        </p:nvSpPr>
        <p:spPr>
          <a:xfrm>
            <a:off x="1359705" y="3210733"/>
            <a:ext cx="10167942" cy="4472389"/>
          </a:xfrm>
          <a:prstGeom prst="rect">
            <a:avLst/>
          </a:prstGeom>
        </p:spPr>
        <p:txBody>
          <a:bodyPr lIns="0" tIns="0" rIns="0" bIns="0" rtlCol="0" anchor="t">
            <a:spAutoFit/>
          </a:bodyPr>
          <a:lstStyle/>
          <a:p>
            <a:pPr marL="603809" lvl="1" indent="-301904" algn="l">
              <a:lnSpc>
                <a:spcPts val="3915"/>
              </a:lnSpc>
              <a:buFont typeface="Arial"/>
              <a:buChar char="•"/>
            </a:pPr>
            <a:r>
              <a:rPr lang="en-US" sz="2796" b="1" spc="181">
                <a:solidFill>
                  <a:srgbClr val="000000"/>
                </a:solidFill>
                <a:latin typeface="Poppins Bold"/>
                <a:ea typeface="Poppins Bold"/>
                <a:cs typeface="Poppins Bold"/>
                <a:sym typeface="Poppins Bold"/>
              </a:rPr>
              <a:t>Source</a:t>
            </a:r>
            <a:r>
              <a:rPr lang="en-US" sz="2796" spc="181">
                <a:solidFill>
                  <a:srgbClr val="000000"/>
                </a:solidFill>
                <a:latin typeface="Poppins"/>
                <a:ea typeface="Poppins"/>
                <a:cs typeface="Poppins"/>
                <a:sym typeface="Poppins"/>
              </a:rPr>
              <a:t>: Kaggle Flipkart product review dataset.</a:t>
            </a:r>
          </a:p>
          <a:p>
            <a:pPr algn="l">
              <a:lnSpc>
                <a:spcPts val="3915"/>
              </a:lnSpc>
            </a:pPr>
            <a:endParaRPr lang="en-US" sz="2796" spc="181">
              <a:solidFill>
                <a:srgbClr val="000000"/>
              </a:solidFill>
              <a:latin typeface="Poppins"/>
              <a:ea typeface="Poppins"/>
              <a:cs typeface="Poppins"/>
              <a:sym typeface="Poppins"/>
            </a:endParaRPr>
          </a:p>
          <a:p>
            <a:pPr marL="603809" lvl="1" indent="-301904" algn="l">
              <a:lnSpc>
                <a:spcPts val="3915"/>
              </a:lnSpc>
              <a:buFont typeface="Arial"/>
              <a:buChar char="•"/>
            </a:pPr>
            <a:r>
              <a:rPr lang="en-US" sz="2796" b="1" spc="181">
                <a:solidFill>
                  <a:srgbClr val="000000"/>
                </a:solidFill>
                <a:latin typeface="Poppins Bold"/>
                <a:ea typeface="Poppins Bold"/>
                <a:cs typeface="Poppins Bold"/>
                <a:sym typeface="Poppins Bold"/>
              </a:rPr>
              <a:t>Main Features: </a:t>
            </a:r>
            <a:r>
              <a:rPr lang="en-US" sz="2796" spc="181">
                <a:solidFill>
                  <a:srgbClr val="000000"/>
                </a:solidFill>
                <a:latin typeface="Poppins"/>
                <a:ea typeface="Poppins"/>
                <a:cs typeface="Poppins"/>
                <a:sym typeface="Poppins"/>
              </a:rPr>
              <a:t>Product name, price, review, rating, summary, sentiment label.</a:t>
            </a:r>
          </a:p>
          <a:p>
            <a:pPr algn="l">
              <a:lnSpc>
                <a:spcPts val="3915"/>
              </a:lnSpc>
            </a:pPr>
            <a:endParaRPr lang="en-US" sz="2796" spc="181">
              <a:solidFill>
                <a:srgbClr val="000000"/>
              </a:solidFill>
              <a:latin typeface="Poppins"/>
              <a:ea typeface="Poppins"/>
              <a:cs typeface="Poppins"/>
              <a:sym typeface="Poppins"/>
            </a:endParaRPr>
          </a:p>
          <a:p>
            <a:pPr marL="603809" lvl="1" indent="-301904" algn="l">
              <a:lnSpc>
                <a:spcPts val="3915"/>
              </a:lnSpc>
              <a:buFont typeface="Arial"/>
              <a:buChar char="•"/>
            </a:pPr>
            <a:r>
              <a:rPr lang="en-US" sz="2796" b="1" spc="181">
                <a:solidFill>
                  <a:srgbClr val="000000"/>
                </a:solidFill>
                <a:latin typeface="Poppins Bold"/>
                <a:ea typeface="Poppins Bold"/>
                <a:cs typeface="Poppins Bold"/>
                <a:sym typeface="Poppins Bold"/>
              </a:rPr>
              <a:t>Challenge:</a:t>
            </a:r>
            <a:r>
              <a:rPr lang="en-US" sz="2796" spc="181">
                <a:solidFill>
                  <a:srgbClr val="000000"/>
                </a:solidFill>
                <a:latin typeface="Poppins"/>
                <a:ea typeface="Poppins"/>
                <a:cs typeface="Poppins"/>
                <a:sym typeface="Poppins"/>
              </a:rPr>
              <a:t> The data was imbalanced with more positive reviews than negative, requiring strategies to handle class imbalance.</a:t>
            </a:r>
          </a:p>
          <a:p>
            <a:pPr algn="l">
              <a:lnSpc>
                <a:spcPts val="3915"/>
              </a:lnSpc>
              <a:spcBef>
                <a:spcPct val="0"/>
              </a:spcBef>
            </a:pPr>
            <a:endParaRPr lang="en-US" sz="2796" spc="181">
              <a:solidFill>
                <a:srgbClr val="000000"/>
              </a:solidFill>
              <a:latin typeface="Poppins"/>
              <a:ea typeface="Poppins"/>
              <a:cs typeface="Poppins"/>
              <a:sym typeface="Poppins"/>
            </a:endParaRPr>
          </a:p>
        </p:txBody>
      </p:sp>
      <p:grpSp>
        <p:nvGrpSpPr>
          <p:cNvPr id="4" name="Group 4"/>
          <p:cNvGrpSpPr/>
          <p:nvPr/>
        </p:nvGrpSpPr>
        <p:grpSpPr>
          <a:xfrm>
            <a:off x="0" y="0"/>
            <a:ext cx="1028700" cy="1771441"/>
            <a:chOff x="0" y="0"/>
            <a:chExt cx="270933" cy="466552"/>
          </a:xfrm>
        </p:grpSpPr>
        <p:sp>
          <p:nvSpPr>
            <p:cNvPr id="5" name="Freeform 5"/>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6" name="TextBox 6"/>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8088569"/>
            <a:ext cx="1028700" cy="1169731"/>
            <a:chOff x="0" y="0"/>
            <a:chExt cx="270933" cy="308077"/>
          </a:xfrm>
        </p:grpSpPr>
        <p:sp>
          <p:nvSpPr>
            <p:cNvPr id="8" name="Freeform 8"/>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9" name="TextBox 9"/>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2460438"/>
            <a:ext cx="903745" cy="0"/>
          </a:xfrm>
          <a:prstGeom prst="line">
            <a:avLst/>
          </a:prstGeom>
          <a:ln w="238125" cap="flat">
            <a:solidFill>
              <a:srgbClr val="1B9461"/>
            </a:solidFill>
            <a:prstDash val="solid"/>
            <a:headEnd type="none" w="sm" len="sm"/>
            <a:tailEnd type="none" w="sm" len="sm"/>
          </a:ln>
        </p:spPr>
      </p:sp>
      <p:sp>
        <p:nvSpPr>
          <p:cNvPr id="14" name="TextBox 14"/>
          <p:cNvSpPr txBox="1"/>
          <p:nvPr/>
        </p:nvSpPr>
        <p:spPr>
          <a:xfrm>
            <a:off x="1723107" y="900442"/>
            <a:ext cx="8118627" cy="1051500"/>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Dataset Overview</a:t>
            </a:r>
          </a:p>
        </p:txBody>
      </p:sp>
      <p:sp>
        <p:nvSpPr>
          <p:cNvPr id="15" name="AutoShape 15"/>
          <p:cNvSpPr/>
          <p:nvPr/>
        </p:nvSpPr>
        <p:spPr>
          <a:xfrm>
            <a:off x="1723107" y="9277350"/>
            <a:ext cx="14479624" cy="0"/>
          </a:xfrm>
          <a:prstGeom prst="line">
            <a:avLst/>
          </a:prstGeom>
          <a:ln w="38100" cap="flat">
            <a:solidFill>
              <a:srgbClr val="1B9461"/>
            </a:solidFill>
            <a:prstDash val="solid"/>
            <a:headEnd type="none" w="sm" len="sm"/>
            <a:tailEnd type="none" w="sm" len="sm"/>
          </a:ln>
        </p:spPr>
      </p:sp>
      <p:sp>
        <p:nvSpPr>
          <p:cNvPr id="16" name="Freeform 16"/>
          <p:cNvSpPr/>
          <p:nvPr/>
        </p:nvSpPr>
        <p:spPr>
          <a:xfrm>
            <a:off x="11527646" y="410256"/>
            <a:ext cx="6669605" cy="8655233"/>
          </a:xfrm>
          <a:custGeom>
            <a:avLst/>
            <a:gdLst/>
            <a:ahLst/>
            <a:cxnLst/>
            <a:rect l="l" t="t" r="r" b="b"/>
            <a:pathLst>
              <a:path w="6669605" h="8655233">
                <a:moveTo>
                  <a:pt x="0" y="0"/>
                </a:moveTo>
                <a:lnTo>
                  <a:pt x="6669605" y="0"/>
                </a:lnTo>
                <a:lnTo>
                  <a:pt x="6669605" y="8655233"/>
                </a:lnTo>
                <a:lnTo>
                  <a:pt x="0" y="8655233"/>
                </a:lnTo>
                <a:lnTo>
                  <a:pt x="0" y="0"/>
                </a:lnTo>
                <a:close/>
              </a:path>
            </a:pathLst>
          </a:custGeom>
          <a:blipFill>
            <a:blip r:embed="rId3"/>
            <a:stretch>
              <a:fillRect b="-570"/>
            </a:stretch>
          </a:blipFill>
        </p:spPr>
      </p:sp>
    </p:spTree>
    <p:extLst>
      <p:ext uri="{BB962C8B-B14F-4D97-AF65-F5344CB8AC3E}">
        <p14:creationId xmlns:p14="http://schemas.microsoft.com/office/powerpoint/2010/main" val="19948047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2788542" cy="10287000"/>
            <a:chOff x="0" y="0"/>
            <a:chExt cx="734431" cy="2709333"/>
          </a:xfrm>
        </p:grpSpPr>
        <p:sp>
          <p:nvSpPr>
            <p:cNvPr id="4" name="Freeform 4"/>
            <p:cNvSpPr/>
            <p:nvPr/>
          </p:nvSpPr>
          <p:spPr>
            <a:xfrm>
              <a:off x="0" y="0"/>
              <a:ext cx="734431" cy="2709333"/>
            </a:xfrm>
            <a:custGeom>
              <a:avLst/>
              <a:gdLst/>
              <a:ahLst/>
              <a:cxnLst/>
              <a:rect l="l" t="t" r="r" b="b"/>
              <a:pathLst>
                <a:path w="734431" h="2709333">
                  <a:moveTo>
                    <a:pt x="0" y="0"/>
                  </a:moveTo>
                  <a:lnTo>
                    <a:pt x="734431" y="0"/>
                  </a:lnTo>
                  <a:lnTo>
                    <a:pt x="734431" y="2709333"/>
                  </a:lnTo>
                  <a:lnTo>
                    <a:pt x="0" y="2709333"/>
                  </a:lnTo>
                  <a:close/>
                </a:path>
              </a:pathLst>
            </a:custGeom>
            <a:solidFill>
              <a:srgbClr val="222222"/>
            </a:solidFill>
          </p:spPr>
        </p:sp>
        <p:sp>
          <p:nvSpPr>
            <p:cNvPr id="5" name="TextBox 5"/>
            <p:cNvSpPr txBox="1"/>
            <p:nvPr/>
          </p:nvSpPr>
          <p:spPr>
            <a:xfrm>
              <a:off x="0" y="-57150"/>
              <a:ext cx="734431" cy="27664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7" name="Group 7"/>
          <p:cNvGrpSpPr/>
          <p:nvPr/>
        </p:nvGrpSpPr>
        <p:grpSpPr>
          <a:xfrm>
            <a:off x="16481007" y="1073135"/>
            <a:ext cx="1514312" cy="1301362"/>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913840" y="2492037"/>
            <a:ext cx="8555851" cy="6520791"/>
          </a:xfrm>
          <a:custGeom>
            <a:avLst/>
            <a:gdLst/>
            <a:ahLst/>
            <a:cxnLst/>
            <a:rect l="l" t="t" r="r" b="b"/>
            <a:pathLst>
              <a:path w="8555851" h="6520791">
                <a:moveTo>
                  <a:pt x="0" y="0"/>
                </a:moveTo>
                <a:lnTo>
                  <a:pt x="8555851" y="0"/>
                </a:lnTo>
                <a:lnTo>
                  <a:pt x="8555851" y="6520791"/>
                </a:lnTo>
                <a:lnTo>
                  <a:pt x="0" y="6520791"/>
                </a:lnTo>
                <a:lnTo>
                  <a:pt x="0" y="0"/>
                </a:lnTo>
                <a:close/>
              </a:path>
            </a:pathLst>
          </a:custGeom>
          <a:blipFill>
            <a:blip r:embed="rId5"/>
            <a:stretch>
              <a:fillRect/>
            </a:stretch>
          </a:blipFill>
        </p:spPr>
      </p:sp>
      <p:grpSp>
        <p:nvGrpSpPr>
          <p:cNvPr id="11" name="Group 11"/>
          <p:cNvGrpSpPr/>
          <p:nvPr/>
        </p:nvGrpSpPr>
        <p:grpSpPr>
          <a:xfrm>
            <a:off x="-10481" y="2270239"/>
            <a:ext cx="7802215" cy="6964386"/>
            <a:chOff x="0" y="0"/>
            <a:chExt cx="10402953" cy="9285849"/>
          </a:xfrm>
        </p:grpSpPr>
        <p:grpSp>
          <p:nvGrpSpPr>
            <p:cNvPr id="12" name="Group 12"/>
            <p:cNvGrpSpPr/>
            <p:nvPr/>
          </p:nvGrpSpPr>
          <p:grpSpPr>
            <a:xfrm>
              <a:off x="0" y="0"/>
              <a:ext cx="10402953" cy="9285849"/>
              <a:chOff x="0" y="0"/>
              <a:chExt cx="2054904" cy="1834242"/>
            </a:xfrm>
          </p:grpSpPr>
          <p:sp>
            <p:nvSpPr>
              <p:cNvPr id="13" name="Freeform 13"/>
              <p:cNvSpPr/>
              <p:nvPr/>
            </p:nvSpPr>
            <p:spPr>
              <a:xfrm>
                <a:off x="0" y="0"/>
                <a:ext cx="2054904" cy="1834242"/>
              </a:xfrm>
              <a:custGeom>
                <a:avLst/>
                <a:gdLst/>
                <a:ahLst/>
                <a:cxnLst/>
                <a:rect l="l" t="t" r="r" b="b"/>
                <a:pathLst>
                  <a:path w="2054904" h="1834242">
                    <a:moveTo>
                      <a:pt x="0" y="0"/>
                    </a:moveTo>
                    <a:lnTo>
                      <a:pt x="2054904" y="0"/>
                    </a:lnTo>
                    <a:lnTo>
                      <a:pt x="2054904" y="1834242"/>
                    </a:lnTo>
                    <a:lnTo>
                      <a:pt x="0" y="1834242"/>
                    </a:lnTo>
                    <a:close/>
                  </a:path>
                </a:pathLst>
              </a:custGeom>
              <a:solidFill>
                <a:srgbClr val="1B9461"/>
              </a:solidFill>
              <a:ln cap="sq">
                <a:noFill/>
                <a:prstDash val="solid"/>
                <a:miter/>
              </a:ln>
            </p:spPr>
          </p:sp>
          <p:sp>
            <p:nvSpPr>
              <p:cNvPr id="14" name="TextBox 14"/>
              <p:cNvSpPr txBox="1"/>
              <p:nvPr/>
            </p:nvSpPr>
            <p:spPr>
              <a:xfrm>
                <a:off x="0" y="-57150"/>
                <a:ext cx="2054904" cy="189139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75660" y="352946"/>
              <a:ext cx="9651634" cy="8513281"/>
            </a:xfrm>
            <a:prstGeom prst="rect">
              <a:avLst/>
            </a:prstGeom>
          </p:spPr>
          <p:txBody>
            <a:bodyPr lIns="0" tIns="0" rIns="0" bIns="0" rtlCol="0" anchor="t">
              <a:spAutoFit/>
            </a:bodyPr>
            <a:lstStyle/>
            <a:p>
              <a:pPr marL="0" lvl="0" indent="0" algn="just">
                <a:lnSpc>
                  <a:spcPts val="3629"/>
                </a:lnSpc>
                <a:spcBef>
                  <a:spcPct val="0"/>
                </a:spcBef>
              </a:pPr>
              <a:r>
                <a:rPr lang="en-US" sz="2592" b="1" spc="168">
                  <a:solidFill>
                    <a:srgbClr val="FFFFFF"/>
                  </a:solidFill>
                  <a:latin typeface="Poppins Bold"/>
                  <a:ea typeface="Poppins Bold"/>
                  <a:cs typeface="Poppins Bold"/>
                  <a:sym typeface="Poppins Bold"/>
                </a:rPr>
                <a:t>Exploratory Data Analysis (EDA) was performed to gain insights into:</a:t>
              </a:r>
            </a:p>
            <a:p>
              <a:pPr marL="0" lvl="0" indent="0" algn="just">
                <a:lnSpc>
                  <a:spcPts val="3629"/>
                </a:lnSpc>
                <a:spcBef>
                  <a:spcPct val="0"/>
                </a:spcBef>
              </a:pPr>
              <a:endParaRPr lang="en-US" sz="2592" b="1" spc="168">
                <a:solidFill>
                  <a:srgbClr val="FFFFFF"/>
                </a:solidFill>
                <a:latin typeface="Poppins Bold"/>
                <a:ea typeface="Poppins Bold"/>
                <a:cs typeface="Poppins Bold"/>
                <a:sym typeface="Poppins Bold"/>
              </a:endParaRPr>
            </a:p>
            <a:p>
              <a:pPr marL="559686" lvl="1" indent="-279843" algn="just">
                <a:lnSpc>
                  <a:spcPts val="3629"/>
                </a:lnSpc>
                <a:spcBef>
                  <a:spcPct val="0"/>
                </a:spcBef>
                <a:buFont typeface="Arial"/>
                <a:buChar char="•"/>
              </a:pPr>
              <a:r>
                <a:rPr lang="en-US" sz="2592" spc="168">
                  <a:solidFill>
                    <a:srgbClr val="FFFFFF"/>
                  </a:solidFill>
                  <a:latin typeface="Poppins"/>
                  <a:ea typeface="Poppins"/>
                  <a:cs typeface="Poppins"/>
                  <a:sym typeface="Poppins"/>
                </a:rPr>
                <a:t>data distribution and key insights before model building."</a:t>
              </a:r>
            </a:p>
            <a:p>
              <a:pPr algn="just">
                <a:lnSpc>
                  <a:spcPts val="3629"/>
                </a:lnSpc>
                <a:spcBef>
                  <a:spcPct val="0"/>
                </a:spcBef>
              </a:pPr>
              <a:endParaRPr lang="en-US" sz="2592" spc="168">
                <a:solidFill>
                  <a:srgbClr val="FFFFFF"/>
                </a:solidFill>
                <a:latin typeface="Poppins"/>
                <a:ea typeface="Poppins"/>
                <a:cs typeface="Poppins"/>
                <a:sym typeface="Poppins"/>
              </a:endParaRPr>
            </a:p>
            <a:p>
              <a:pPr marL="559686" lvl="1" indent="-279843" algn="just">
                <a:lnSpc>
                  <a:spcPts val="3629"/>
                </a:lnSpc>
                <a:spcBef>
                  <a:spcPct val="0"/>
                </a:spcBef>
                <a:buFont typeface="Arial"/>
                <a:buChar char="•"/>
              </a:pPr>
              <a:r>
                <a:rPr lang="en-US" sz="2592" spc="168">
                  <a:solidFill>
                    <a:srgbClr val="FFFFFF"/>
                  </a:solidFill>
                  <a:latin typeface="Poppins"/>
                  <a:ea typeface="Poppins"/>
                  <a:cs typeface="Poppins"/>
                  <a:sym typeface="Poppins"/>
                </a:rPr>
                <a:t>Show sentiment distribution to illustrate the imbalance between positive and negative reviews.</a:t>
              </a:r>
            </a:p>
            <a:p>
              <a:pPr algn="just">
                <a:lnSpc>
                  <a:spcPts val="3629"/>
                </a:lnSpc>
                <a:spcBef>
                  <a:spcPct val="0"/>
                </a:spcBef>
              </a:pPr>
              <a:endParaRPr lang="en-US" sz="2592" spc="168">
                <a:solidFill>
                  <a:srgbClr val="FFFFFF"/>
                </a:solidFill>
                <a:latin typeface="Poppins"/>
                <a:ea typeface="Poppins"/>
                <a:cs typeface="Poppins"/>
                <a:sym typeface="Poppins"/>
              </a:endParaRPr>
            </a:p>
            <a:p>
              <a:pPr marL="559686" lvl="1" indent="-279843" algn="just">
                <a:lnSpc>
                  <a:spcPts val="3629"/>
                </a:lnSpc>
                <a:spcBef>
                  <a:spcPct val="0"/>
                </a:spcBef>
                <a:buFont typeface="Arial"/>
                <a:buChar char="•"/>
              </a:pPr>
              <a:r>
                <a:rPr lang="en-US" sz="2592" spc="168">
                  <a:solidFill>
                    <a:srgbClr val="FFFFFF"/>
                  </a:solidFill>
                  <a:latin typeface="Poppins"/>
                  <a:ea typeface="Poppins"/>
                  <a:cs typeface="Poppins"/>
                  <a:sym typeface="Poppins"/>
                </a:rPr>
                <a:t>"Analyzed review length to understand typical customer review detail."</a:t>
              </a:r>
            </a:p>
            <a:p>
              <a:pPr algn="just">
                <a:lnSpc>
                  <a:spcPts val="3629"/>
                </a:lnSpc>
              </a:pPr>
              <a:endParaRPr lang="en-US" sz="2592" spc="168">
                <a:solidFill>
                  <a:srgbClr val="FFFFFF"/>
                </a:solidFill>
                <a:latin typeface="Poppins"/>
                <a:ea typeface="Poppins"/>
                <a:cs typeface="Poppins"/>
                <a:sym typeface="Poppins"/>
              </a:endParaRPr>
            </a:p>
          </p:txBody>
        </p:sp>
      </p:grpSp>
      <p:sp>
        <p:nvSpPr>
          <p:cNvPr id="16" name="TextBox 16"/>
          <p:cNvSpPr txBox="1"/>
          <p:nvPr/>
        </p:nvSpPr>
        <p:spPr>
          <a:xfrm>
            <a:off x="3019571" y="466423"/>
            <a:ext cx="10672566" cy="1051500"/>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Data Exploration (EDA)</a:t>
            </a:r>
          </a:p>
        </p:txBody>
      </p:sp>
    </p:spTree>
    <p:extLst>
      <p:ext uri="{BB962C8B-B14F-4D97-AF65-F5344CB8AC3E}">
        <p14:creationId xmlns:p14="http://schemas.microsoft.com/office/powerpoint/2010/main" val="4170895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9309502" cy="10287000"/>
            <a:chOff x="0" y="0"/>
            <a:chExt cx="2451885" cy="2709333"/>
          </a:xfrm>
        </p:grpSpPr>
        <p:sp>
          <p:nvSpPr>
            <p:cNvPr id="4" name="Freeform 4"/>
            <p:cNvSpPr/>
            <p:nvPr/>
          </p:nvSpPr>
          <p:spPr>
            <a:xfrm>
              <a:off x="0" y="0"/>
              <a:ext cx="2451885" cy="2709333"/>
            </a:xfrm>
            <a:custGeom>
              <a:avLst/>
              <a:gdLst/>
              <a:ahLst/>
              <a:cxnLst/>
              <a:rect l="l" t="t" r="r" b="b"/>
              <a:pathLst>
                <a:path w="2451885" h="2709333">
                  <a:moveTo>
                    <a:pt x="0" y="0"/>
                  </a:moveTo>
                  <a:lnTo>
                    <a:pt x="2451885" y="0"/>
                  </a:lnTo>
                  <a:lnTo>
                    <a:pt x="2451885" y="2709333"/>
                  </a:lnTo>
                  <a:lnTo>
                    <a:pt x="0" y="2709333"/>
                  </a:lnTo>
                  <a:close/>
                </a:path>
              </a:pathLst>
            </a:custGeom>
            <a:solidFill>
              <a:srgbClr val="FFFFFF"/>
            </a:solidFill>
          </p:spPr>
        </p:sp>
        <p:sp>
          <p:nvSpPr>
            <p:cNvPr id="5" name="TextBox 5"/>
            <p:cNvSpPr txBox="1"/>
            <p:nvPr/>
          </p:nvSpPr>
          <p:spPr>
            <a:xfrm>
              <a:off x="0" y="-57150"/>
              <a:ext cx="2451885" cy="27664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AutoShape 7"/>
          <p:cNvSpPr/>
          <p:nvPr/>
        </p:nvSpPr>
        <p:spPr>
          <a:xfrm>
            <a:off x="17680801" y="3024088"/>
            <a:ext cx="0" cy="5293724"/>
          </a:xfrm>
          <a:prstGeom prst="line">
            <a:avLst/>
          </a:prstGeom>
          <a:ln w="38100" cap="flat">
            <a:solidFill>
              <a:srgbClr val="FFFFFF"/>
            </a:solidFill>
            <a:prstDash val="solid"/>
            <a:headEnd type="none" w="sm" len="sm"/>
            <a:tailEnd type="none" w="sm" len="sm"/>
          </a:ln>
        </p:spPr>
      </p:sp>
      <p:sp>
        <p:nvSpPr>
          <p:cNvPr id="8" name="AutoShape 8"/>
          <p:cNvSpPr/>
          <p:nvPr/>
        </p:nvSpPr>
        <p:spPr>
          <a:xfrm>
            <a:off x="9144000" y="9277350"/>
            <a:ext cx="7058731" cy="0"/>
          </a:xfrm>
          <a:prstGeom prst="line">
            <a:avLst/>
          </a:prstGeom>
          <a:ln w="38100" cap="flat">
            <a:solidFill>
              <a:srgbClr val="FFFFFF"/>
            </a:solidFill>
            <a:prstDash val="solid"/>
            <a:headEnd type="none" w="sm" len="sm"/>
            <a:tailEnd type="none" w="sm" len="sm"/>
          </a:ln>
        </p:spPr>
      </p:sp>
      <p:sp>
        <p:nvSpPr>
          <p:cNvPr id="9" name="Freeform 9"/>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grpSp>
        <p:nvGrpSpPr>
          <p:cNvPr id="10" name="Group 10"/>
          <p:cNvGrpSpPr/>
          <p:nvPr/>
        </p:nvGrpSpPr>
        <p:grpSpPr>
          <a:xfrm>
            <a:off x="16481007" y="1073135"/>
            <a:ext cx="1514312" cy="130136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12" name="TextBox 1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570835" y="1525979"/>
            <a:ext cx="7553990" cy="3945966"/>
          </a:xfrm>
          <a:custGeom>
            <a:avLst/>
            <a:gdLst/>
            <a:ahLst/>
            <a:cxnLst/>
            <a:rect l="l" t="t" r="r" b="b"/>
            <a:pathLst>
              <a:path w="7553990" h="3945966">
                <a:moveTo>
                  <a:pt x="0" y="0"/>
                </a:moveTo>
                <a:lnTo>
                  <a:pt x="7553990" y="0"/>
                </a:lnTo>
                <a:lnTo>
                  <a:pt x="7553990" y="3945966"/>
                </a:lnTo>
                <a:lnTo>
                  <a:pt x="0" y="3945966"/>
                </a:lnTo>
                <a:lnTo>
                  <a:pt x="0" y="0"/>
                </a:lnTo>
                <a:close/>
              </a:path>
            </a:pathLst>
          </a:custGeom>
          <a:blipFill>
            <a:blip r:embed="rId7"/>
            <a:stretch>
              <a:fillRect l="-323" r="-1570"/>
            </a:stretch>
          </a:blipFill>
        </p:spPr>
      </p:sp>
      <p:sp>
        <p:nvSpPr>
          <p:cNvPr id="14" name="Freeform 14"/>
          <p:cNvSpPr/>
          <p:nvPr/>
        </p:nvSpPr>
        <p:spPr>
          <a:xfrm>
            <a:off x="49262" y="5471945"/>
            <a:ext cx="8075563" cy="4815055"/>
          </a:xfrm>
          <a:custGeom>
            <a:avLst/>
            <a:gdLst/>
            <a:ahLst/>
            <a:cxnLst/>
            <a:rect l="l" t="t" r="r" b="b"/>
            <a:pathLst>
              <a:path w="8075563" h="4815055">
                <a:moveTo>
                  <a:pt x="0" y="0"/>
                </a:moveTo>
                <a:lnTo>
                  <a:pt x="8075563" y="0"/>
                </a:lnTo>
                <a:lnTo>
                  <a:pt x="8075563" y="4815055"/>
                </a:lnTo>
                <a:lnTo>
                  <a:pt x="0" y="4815055"/>
                </a:lnTo>
                <a:lnTo>
                  <a:pt x="0" y="0"/>
                </a:lnTo>
                <a:close/>
              </a:path>
            </a:pathLst>
          </a:custGeom>
          <a:blipFill>
            <a:blip r:embed="rId8"/>
            <a:stretch>
              <a:fillRect/>
            </a:stretch>
          </a:blipFill>
        </p:spPr>
      </p:sp>
      <p:sp>
        <p:nvSpPr>
          <p:cNvPr id="15" name="TextBox 15"/>
          <p:cNvSpPr txBox="1"/>
          <p:nvPr/>
        </p:nvSpPr>
        <p:spPr>
          <a:xfrm>
            <a:off x="570835" y="538496"/>
            <a:ext cx="9405642" cy="926404"/>
          </a:xfrm>
          <a:prstGeom prst="rect">
            <a:avLst/>
          </a:prstGeom>
        </p:spPr>
        <p:txBody>
          <a:bodyPr lIns="0" tIns="0" rIns="0" bIns="0" rtlCol="0" anchor="t">
            <a:spAutoFit/>
          </a:bodyPr>
          <a:lstStyle/>
          <a:p>
            <a:pPr algn="l">
              <a:lnSpc>
                <a:spcPts val="7213"/>
              </a:lnSpc>
              <a:spcBef>
                <a:spcPct val="0"/>
              </a:spcBef>
            </a:pPr>
            <a:r>
              <a:rPr lang="en-US" sz="5152" b="1" spc="334">
                <a:solidFill>
                  <a:srgbClr val="1B9461"/>
                </a:solidFill>
                <a:latin typeface="Poppins Bold"/>
                <a:ea typeface="Poppins Bold"/>
                <a:cs typeface="Poppins Bold"/>
                <a:sym typeface="Poppins Bold"/>
              </a:rPr>
              <a:t>Data Exploration (EDA)</a:t>
            </a:r>
          </a:p>
        </p:txBody>
      </p:sp>
      <p:sp>
        <p:nvSpPr>
          <p:cNvPr id="16" name="TextBox 16"/>
          <p:cNvSpPr txBox="1"/>
          <p:nvPr/>
        </p:nvSpPr>
        <p:spPr>
          <a:xfrm>
            <a:off x="9976476" y="2574311"/>
            <a:ext cx="7261687" cy="3817619"/>
          </a:xfrm>
          <a:prstGeom prst="rect">
            <a:avLst/>
          </a:prstGeom>
        </p:spPr>
        <p:txBody>
          <a:bodyPr lIns="0" tIns="0" rIns="0" bIns="0" rtlCol="0" anchor="t">
            <a:spAutoFit/>
          </a:bodyPr>
          <a:lstStyle/>
          <a:p>
            <a:pPr marL="582935" lvl="1" indent="-291467" algn="just">
              <a:lnSpc>
                <a:spcPts val="3780"/>
              </a:lnSpc>
              <a:buFont typeface="Arial"/>
              <a:buChar char="•"/>
            </a:pPr>
            <a:r>
              <a:rPr lang="en-US" sz="2700" spc="162">
                <a:solidFill>
                  <a:srgbClr val="FFFFFF"/>
                </a:solidFill>
                <a:latin typeface="Poppins"/>
                <a:ea typeface="Poppins"/>
                <a:cs typeface="Poppins"/>
                <a:sym typeface="Poppins"/>
              </a:rPr>
              <a:t>We examined frequently used words in both positive and negative reviews to identify common themes.</a:t>
            </a:r>
          </a:p>
          <a:p>
            <a:pPr algn="just">
              <a:lnSpc>
                <a:spcPts val="3780"/>
              </a:lnSpc>
            </a:pPr>
            <a:endParaRPr lang="en-US" sz="2700" spc="162">
              <a:solidFill>
                <a:srgbClr val="FFFFFF"/>
              </a:solidFill>
              <a:latin typeface="Poppins"/>
              <a:ea typeface="Poppins"/>
              <a:cs typeface="Poppins"/>
              <a:sym typeface="Poppins"/>
            </a:endParaRPr>
          </a:p>
          <a:p>
            <a:pPr marL="582935" lvl="1" indent="-291467" algn="just">
              <a:lnSpc>
                <a:spcPts val="3780"/>
              </a:lnSpc>
              <a:buFont typeface="Arial"/>
              <a:buChar char="•"/>
            </a:pPr>
            <a:r>
              <a:rPr lang="en-US" sz="2700" spc="162">
                <a:solidFill>
                  <a:srgbClr val="FFFFFF"/>
                </a:solidFill>
                <a:latin typeface="Poppins"/>
                <a:ea typeface="Poppins"/>
                <a:cs typeface="Poppins"/>
                <a:sym typeface="Poppins"/>
              </a:rPr>
              <a:t>Observed commonly used words can highlight specific product strengths or weaknesses.</a:t>
            </a:r>
          </a:p>
        </p:txBody>
      </p:sp>
    </p:spTree>
    <p:extLst>
      <p:ext uri="{BB962C8B-B14F-4D97-AF65-F5344CB8AC3E}">
        <p14:creationId xmlns:p14="http://schemas.microsoft.com/office/powerpoint/2010/main" val="1745691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sp>
        <p:nvSpPr>
          <p:cNvPr id="3" name="Freeform 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4" name="Group 4"/>
          <p:cNvGrpSpPr/>
          <p:nvPr/>
        </p:nvGrpSpPr>
        <p:grpSpPr>
          <a:xfrm>
            <a:off x="16481007" y="1073135"/>
            <a:ext cx="1514312" cy="1301362"/>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028700" y="2085435"/>
            <a:ext cx="5572453" cy="6799911"/>
          </a:xfrm>
          <a:prstGeom prst="rect">
            <a:avLst/>
          </a:prstGeom>
        </p:spPr>
        <p:txBody>
          <a:bodyPr lIns="0" tIns="0" rIns="0" bIns="0" rtlCol="0" anchor="t">
            <a:spAutoFit/>
          </a:bodyPr>
          <a:lstStyle/>
          <a:p>
            <a:pPr marL="493760" lvl="1" indent="-246880" algn="just">
              <a:lnSpc>
                <a:spcPts val="3201"/>
              </a:lnSpc>
              <a:buFont typeface="Arial"/>
              <a:buChar char="•"/>
            </a:pPr>
            <a:r>
              <a:rPr lang="en-US" sz="2286" b="1">
                <a:solidFill>
                  <a:srgbClr val="000000"/>
                </a:solidFill>
                <a:latin typeface="Poppins Bold"/>
                <a:ea typeface="Poppins Bold"/>
                <a:cs typeface="Poppins Bold"/>
                <a:sym typeface="Poppins Bold"/>
              </a:rPr>
              <a:t>Text Cleaning and Preparation: </a:t>
            </a:r>
          </a:p>
          <a:p>
            <a:pPr marL="987519" lvl="2" indent="-329173" algn="just">
              <a:lnSpc>
                <a:spcPts val="3201"/>
              </a:lnSpc>
              <a:buFont typeface="Arial"/>
              <a:buChar char="⚬"/>
            </a:pPr>
            <a:r>
              <a:rPr lang="en-US" sz="2286" i="1">
                <a:solidFill>
                  <a:srgbClr val="000000"/>
                </a:solidFill>
                <a:latin typeface="Poppins Italics"/>
                <a:ea typeface="Poppins Italics"/>
                <a:cs typeface="Poppins Italics"/>
                <a:sym typeface="Poppins Italics"/>
              </a:rPr>
              <a:t>Converted text to lowercase</a:t>
            </a:r>
          </a:p>
          <a:p>
            <a:pPr marL="987519" lvl="2" indent="-329173" algn="just">
              <a:lnSpc>
                <a:spcPts val="3201"/>
              </a:lnSpc>
              <a:buFont typeface="Arial"/>
              <a:buChar char="⚬"/>
            </a:pPr>
            <a:r>
              <a:rPr lang="en-US" sz="2286" i="1">
                <a:solidFill>
                  <a:srgbClr val="000000"/>
                </a:solidFill>
                <a:latin typeface="Poppins Italics"/>
                <a:ea typeface="Poppins Italics"/>
                <a:cs typeface="Poppins Italics"/>
                <a:sym typeface="Poppins Italics"/>
              </a:rPr>
              <a:t>Eliminated digits, punctuation, whitespace.</a:t>
            </a:r>
          </a:p>
          <a:p>
            <a:pPr marL="987519" lvl="2" indent="-329173" algn="just">
              <a:lnSpc>
                <a:spcPts val="3201"/>
              </a:lnSpc>
              <a:buFont typeface="Arial"/>
              <a:buChar char="⚬"/>
            </a:pPr>
            <a:r>
              <a:rPr lang="en-US" sz="2286" i="1">
                <a:solidFill>
                  <a:srgbClr val="000000"/>
                </a:solidFill>
                <a:latin typeface="Poppins Italics"/>
                <a:ea typeface="Poppins Italics"/>
                <a:cs typeface="Poppins Italics"/>
                <a:sym typeface="Poppins Italics"/>
              </a:rPr>
              <a:t>Applied lemmatization</a:t>
            </a:r>
          </a:p>
          <a:p>
            <a:pPr marL="987519" lvl="2" indent="-329173" algn="just">
              <a:lnSpc>
                <a:spcPts val="3201"/>
              </a:lnSpc>
              <a:buFont typeface="Arial"/>
              <a:buChar char="⚬"/>
            </a:pPr>
            <a:r>
              <a:rPr lang="en-US" sz="2286" i="1">
                <a:solidFill>
                  <a:srgbClr val="000000"/>
                </a:solidFill>
                <a:latin typeface="Poppins Italics"/>
                <a:ea typeface="Poppins Italics"/>
                <a:cs typeface="Poppins Italics"/>
                <a:sym typeface="Poppins Italics"/>
              </a:rPr>
              <a:t>Eliminated stopwords</a:t>
            </a:r>
          </a:p>
          <a:p>
            <a:pPr marL="987519" lvl="2" indent="-329173" algn="just">
              <a:lnSpc>
                <a:spcPts val="3201"/>
              </a:lnSpc>
              <a:buFont typeface="Arial"/>
              <a:buChar char="⚬"/>
            </a:pPr>
            <a:r>
              <a:rPr lang="en-US" sz="2286" i="1">
                <a:solidFill>
                  <a:srgbClr val="000000"/>
                </a:solidFill>
                <a:latin typeface="Poppins Italics"/>
                <a:ea typeface="Poppins Italics"/>
                <a:cs typeface="Poppins Italics"/>
                <a:sym typeface="Poppins Italics"/>
              </a:rPr>
              <a:t>Checked for and dropped missing values</a:t>
            </a:r>
          </a:p>
          <a:p>
            <a:pPr marL="0" lvl="0" indent="0" algn="just">
              <a:lnSpc>
                <a:spcPts val="3201"/>
              </a:lnSpc>
              <a:spcBef>
                <a:spcPct val="0"/>
              </a:spcBef>
            </a:pPr>
            <a:r>
              <a:rPr lang="en-US" sz="2286">
                <a:solidFill>
                  <a:srgbClr val="000000"/>
                </a:solidFill>
                <a:latin typeface="Poppins"/>
                <a:ea typeface="Poppins"/>
                <a:cs typeface="Poppins"/>
                <a:sym typeface="Poppins"/>
              </a:rPr>
              <a:t> </a:t>
            </a:r>
          </a:p>
          <a:p>
            <a:pPr marL="493760" lvl="1" indent="-246880" algn="just">
              <a:lnSpc>
                <a:spcPts val="3201"/>
              </a:lnSpc>
              <a:spcBef>
                <a:spcPct val="0"/>
              </a:spcBef>
              <a:buFont typeface="Arial"/>
              <a:buChar char="•"/>
            </a:pPr>
            <a:r>
              <a:rPr lang="en-US" sz="2286" b="1">
                <a:solidFill>
                  <a:srgbClr val="000000"/>
                </a:solidFill>
                <a:latin typeface="Poppins Bold"/>
                <a:ea typeface="Poppins Bold"/>
                <a:cs typeface="Poppins Bold"/>
                <a:sym typeface="Poppins Bold"/>
              </a:rPr>
              <a:t>Merged </a:t>
            </a:r>
            <a:r>
              <a:rPr lang="en-US" sz="2286">
                <a:solidFill>
                  <a:srgbClr val="000000"/>
                </a:solidFill>
                <a:latin typeface="Poppins"/>
                <a:ea typeface="Poppins"/>
                <a:cs typeface="Poppins"/>
                <a:sym typeface="Poppins"/>
              </a:rPr>
              <a:t>the "Review" and "Summary" columns to create a "combined_text" column. </a:t>
            </a:r>
          </a:p>
          <a:p>
            <a:pPr algn="just">
              <a:lnSpc>
                <a:spcPts val="3201"/>
              </a:lnSpc>
              <a:spcBef>
                <a:spcPct val="0"/>
              </a:spcBef>
            </a:pPr>
            <a:endParaRPr lang="en-US" sz="2286">
              <a:solidFill>
                <a:srgbClr val="000000"/>
              </a:solidFill>
              <a:latin typeface="Poppins"/>
              <a:ea typeface="Poppins"/>
              <a:cs typeface="Poppins"/>
              <a:sym typeface="Poppins"/>
            </a:endParaRPr>
          </a:p>
          <a:p>
            <a:pPr marL="493760" lvl="1" indent="-246880" algn="just">
              <a:lnSpc>
                <a:spcPts val="3201"/>
              </a:lnSpc>
              <a:spcBef>
                <a:spcPct val="0"/>
              </a:spcBef>
              <a:buFont typeface="Arial"/>
              <a:buChar char="•"/>
            </a:pPr>
            <a:r>
              <a:rPr lang="en-US" sz="2286" b="1">
                <a:solidFill>
                  <a:srgbClr val="000000"/>
                </a:solidFill>
                <a:latin typeface="Poppins Bold"/>
                <a:ea typeface="Poppins Bold"/>
                <a:cs typeface="Poppins Bold"/>
                <a:sym typeface="Poppins Bold"/>
              </a:rPr>
              <a:t>Excluded </a:t>
            </a:r>
            <a:r>
              <a:rPr lang="en-US" sz="2286">
                <a:solidFill>
                  <a:srgbClr val="000000"/>
                </a:solidFill>
                <a:latin typeface="Poppins"/>
                <a:ea typeface="Poppins"/>
                <a:cs typeface="Poppins"/>
                <a:sym typeface="Poppins"/>
              </a:rPr>
              <a:t>neutral sentiments to concentrate on binary classification. </a:t>
            </a:r>
          </a:p>
          <a:p>
            <a:pPr algn="just">
              <a:lnSpc>
                <a:spcPts val="3201"/>
              </a:lnSpc>
            </a:pPr>
            <a:endParaRPr lang="en-US" sz="2286">
              <a:solidFill>
                <a:srgbClr val="000000"/>
              </a:solidFill>
              <a:latin typeface="Poppins"/>
              <a:ea typeface="Poppins"/>
              <a:cs typeface="Poppins"/>
              <a:sym typeface="Poppins"/>
            </a:endParaRPr>
          </a:p>
        </p:txBody>
      </p:sp>
      <p:sp>
        <p:nvSpPr>
          <p:cNvPr id="8" name="Freeform 8"/>
          <p:cNvSpPr/>
          <p:nvPr/>
        </p:nvSpPr>
        <p:spPr>
          <a:xfrm>
            <a:off x="7056828" y="2374497"/>
            <a:ext cx="11164497" cy="2372456"/>
          </a:xfrm>
          <a:custGeom>
            <a:avLst/>
            <a:gdLst/>
            <a:ahLst/>
            <a:cxnLst/>
            <a:rect l="l" t="t" r="r" b="b"/>
            <a:pathLst>
              <a:path w="11164497" h="2372456">
                <a:moveTo>
                  <a:pt x="0" y="0"/>
                </a:moveTo>
                <a:lnTo>
                  <a:pt x="11164497" y="0"/>
                </a:lnTo>
                <a:lnTo>
                  <a:pt x="11164497" y="2372456"/>
                </a:lnTo>
                <a:lnTo>
                  <a:pt x="0" y="2372456"/>
                </a:lnTo>
                <a:lnTo>
                  <a:pt x="0" y="0"/>
                </a:lnTo>
                <a:close/>
              </a:path>
            </a:pathLst>
          </a:custGeom>
          <a:blipFill>
            <a:blip r:embed="rId5"/>
            <a:stretch>
              <a:fillRect t="-100000"/>
            </a:stretch>
          </a:blipFill>
        </p:spPr>
      </p:sp>
      <p:sp>
        <p:nvSpPr>
          <p:cNvPr id="9" name="Freeform 9"/>
          <p:cNvSpPr/>
          <p:nvPr/>
        </p:nvSpPr>
        <p:spPr>
          <a:xfrm>
            <a:off x="9095802" y="5575628"/>
            <a:ext cx="7086549" cy="2769003"/>
          </a:xfrm>
          <a:custGeom>
            <a:avLst/>
            <a:gdLst/>
            <a:ahLst/>
            <a:cxnLst/>
            <a:rect l="l" t="t" r="r" b="b"/>
            <a:pathLst>
              <a:path w="7086549" h="2769003">
                <a:moveTo>
                  <a:pt x="0" y="0"/>
                </a:moveTo>
                <a:lnTo>
                  <a:pt x="7086549" y="0"/>
                </a:lnTo>
                <a:lnTo>
                  <a:pt x="7086549" y="2769003"/>
                </a:lnTo>
                <a:lnTo>
                  <a:pt x="0" y="2769003"/>
                </a:lnTo>
                <a:lnTo>
                  <a:pt x="0" y="0"/>
                </a:lnTo>
                <a:close/>
              </a:path>
            </a:pathLst>
          </a:custGeom>
          <a:blipFill>
            <a:blip r:embed="rId6"/>
            <a:stretch>
              <a:fillRect t="-1647" b="-7378"/>
            </a:stretch>
          </a:blipFill>
        </p:spPr>
      </p:sp>
      <p:sp>
        <p:nvSpPr>
          <p:cNvPr id="10" name="TextBox 10"/>
          <p:cNvSpPr txBox="1"/>
          <p:nvPr/>
        </p:nvSpPr>
        <p:spPr>
          <a:xfrm>
            <a:off x="1640742" y="456898"/>
            <a:ext cx="8824458" cy="1084520"/>
          </a:xfrm>
          <a:prstGeom prst="rect">
            <a:avLst/>
          </a:prstGeom>
        </p:spPr>
        <p:txBody>
          <a:bodyPr lIns="0" tIns="0" rIns="0" bIns="0" rtlCol="0" anchor="t">
            <a:spAutoFit/>
          </a:bodyPr>
          <a:lstStyle/>
          <a:p>
            <a:pPr algn="l">
              <a:lnSpc>
                <a:spcPts val="8473"/>
              </a:lnSpc>
              <a:spcBef>
                <a:spcPct val="0"/>
              </a:spcBef>
            </a:pPr>
            <a:r>
              <a:rPr lang="en-US" sz="6052" b="1" spc="393">
                <a:solidFill>
                  <a:srgbClr val="1B9461"/>
                </a:solidFill>
                <a:latin typeface="Poppins Bold"/>
                <a:ea typeface="Poppins Bold"/>
                <a:cs typeface="Poppins Bold"/>
                <a:sym typeface="Poppins Bold"/>
              </a:rPr>
              <a:t>Data Preprocessing</a:t>
            </a:r>
          </a:p>
        </p:txBody>
      </p:sp>
      <p:grpSp>
        <p:nvGrpSpPr>
          <p:cNvPr id="11" name="Group 11"/>
          <p:cNvGrpSpPr/>
          <p:nvPr/>
        </p:nvGrpSpPr>
        <p:grpSpPr>
          <a:xfrm>
            <a:off x="0" y="0"/>
            <a:ext cx="1018219" cy="10287000"/>
            <a:chOff x="0" y="0"/>
            <a:chExt cx="1357626" cy="13716000"/>
          </a:xfrm>
        </p:grpSpPr>
        <p:grpSp>
          <p:nvGrpSpPr>
            <p:cNvPr id="12" name="Group 12"/>
            <p:cNvGrpSpPr/>
            <p:nvPr/>
          </p:nvGrpSpPr>
          <p:grpSpPr>
            <a:xfrm>
              <a:off x="0" y="0"/>
              <a:ext cx="1357626" cy="2361922"/>
              <a:chOff x="0" y="0"/>
              <a:chExt cx="268173" cy="466552"/>
            </a:xfrm>
          </p:grpSpPr>
          <p:sp>
            <p:nvSpPr>
              <p:cNvPr id="13" name="Freeform 13"/>
              <p:cNvSpPr/>
              <p:nvPr/>
            </p:nvSpPr>
            <p:spPr>
              <a:xfrm>
                <a:off x="0" y="0"/>
                <a:ext cx="268173" cy="466552"/>
              </a:xfrm>
              <a:custGeom>
                <a:avLst/>
                <a:gdLst/>
                <a:ahLst/>
                <a:cxnLst/>
                <a:rect l="l" t="t" r="r" b="b"/>
                <a:pathLst>
                  <a:path w="268173" h="466552">
                    <a:moveTo>
                      <a:pt x="0" y="0"/>
                    </a:moveTo>
                    <a:lnTo>
                      <a:pt x="268173" y="0"/>
                    </a:lnTo>
                    <a:lnTo>
                      <a:pt x="268173" y="466552"/>
                    </a:lnTo>
                    <a:lnTo>
                      <a:pt x="0" y="466552"/>
                    </a:lnTo>
                    <a:close/>
                  </a:path>
                </a:pathLst>
              </a:custGeom>
              <a:solidFill>
                <a:srgbClr val="1B9461"/>
              </a:solidFill>
            </p:spPr>
          </p:sp>
          <p:sp>
            <p:nvSpPr>
              <p:cNvPr id="14" name="TextBox 14"/>
              <p:cNvSpPr txBox="1"/>
              <p:nvPr/>
            </p:nvSpPr>
            <p:spPr>
              <a:xfrm>
                <a:off x="0" y="-57150"/>
                <a:ext cx="268173" cy="523702"/>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0" y="10784759"/>
              <a:ext cx="1357626" cy="1559641"/>
              <a:chOff x="0" y="0"/>
              <a:chExt cx="268173" cy="308077"/>
            </a:xfrm>
          </p:grpSpPr>
          <p:sp>
            <p:nvSpPr>
              <p:cNvPr id="16" name="Freeform 16"/>
              <p:cNvSpPr/>
              <p:nvPr/>
            </p:nvSpPr>
            <p:spPr>
              <a:xfrm>
                <a:off x="0" y="0"/>
                <a:ext cx="268173" cy="308077"/>
              </a:xfrm>
              <a:custGeom>
                <a:avLst/>
                <a:gdLst/>
                <a:ahLst/>
                <a:cxnLst/>
                <a:rect l="l" t="t" r="r" b="b"/>
                <a:pathLst>
                  <a:path w="268173" h="308077">
                    <a:moveTo>
                      <a:pt x="0" y="0"/>
                    </a:moveTo>
                    <a:lnTo>
                      <a:pt x="268173" y="0"/>
                    </a:lnTo>
                    <a:lnTo>
                      <a:pt x="268173" y="308077"/>
                    </a:lnTo>
                    <a:lnTo>
                      <a:pt x="0" y="308077"/>
                    </a:lnTo>
                    <a:close/>
                  </a:path>
                </a:pathLst>
              </a:custGeom>
              <a:solidFill>
                <a:srgbClr val="222222"/>
              </a:solidFill>
            </p:spPr>
          </p:sp>
          <p:sp>
            <p:nvSpPr>
              <p:cNvPr id="17" name="TextBox 17"/>
              <p:cNvSpPr txBox="1"/>
              <p:nvPr/>
            </p:nvSpPr>
            <p:spPr>
              <a:xfrm>
                <a:off x="0" y="-57150"/>
                <a:ext cx="268173" cy="365227"/>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12344400"/>
              <a:ext cx="1357626" cy="1371600"/>
              <a:chOff x="0" y="0"/>
              <a:chExt cx="268173" cy="270933"/>
            </a:xfrm>
          </p:grpSpPr>
          <p:sp>
            <p:nvSpPr>
              <p:cNvPr id="19" name="Freeform 19"/>
              <p:cNvSpPr/>
              <p:nvPr/>
            </p:nvSpPr>
            <p:spPr>
              <a:xfrm>
                <a:off x="0" y="0"/>
                <a:ext cx="268173" cy="270933"/>
              </a:xfrm>
              <a:custGeom>
                <a:avLst/>
                <a:gdLst/>
                <a:ahLst/>
                <a:cxnLst/>
                <a:rect l="l" t="t" r="r" b="b"/>
                <a:pathLst>
                  <a:path w="268173" h="270933">
                    <a:moveTo>
                      <a:pt x="0" y="0"/>
                    </a:moveTo>
                    <a:lnTo>
                      <a:pt x="268173" y="0"/>
                    </a:lnTo>
                    <a:lnTo>
                      <a:pt x="268173" y="270933"/>
                    </a:lnTo>
                    <a:lnTo>
                      <a:pt x="0" y="270933"/>
                    </a:lnTo>
                    <a:close/>
                  </a:path>
                </a:pathLst>
              </a:custGeom>
              <a:solidFill>
                <a:srgbClr val="1B9461"/>
              </a:solidFill>
              <a:ln cap="sq">
                <a:noFill/>
                <a:prstDash val="solid"/>
                <a:miter/>
              </a:ln>
            </p:spPr>
          </p:sp>
          <p:sp>
            <p:nvSpPr>
              <p:cNvPr id="20" name="TextBox 20"/>
              <p:cNvSpPr txBox="1"/>
              <p:nvPr/>
            </p:nvSpPr>
            <p:spPr>
              <a:xfrm>
                <a:off x="0" y="-57150"/>
                <a:ext cx="268173" cy="328083"/>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27008212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919</Words>
  <Application>Microsoft Office PowerPoint</Application>
  <PresentationFormat>Custom</PresentationFormat>
  <Paragraphs>199</Paragraphs>
  <Slides>24</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Arial</vt:lpstr>
      <vt:lpstr>Archivo Black</vt:lpstr>
      <vt:lpstr>Poppins</vt:lpstr>
      <vt:lpstr>Montserrat Classic Bold</vt:lpstr>
      <vt:lpstr>Canva Sans</vt:lpstr>
      <vt:lpstr>Codec Pro ExtraBold</vt:lpstr>
      <vt:lpstr>Open Sauce</vt:lpstr>
      <vt:lpstr>Poppins Italics</vt:lpstr>
      <vt:lpstr>Poetsen</vt:lpstr>
      <vt:lpstr>Arimo Bold</vt:lpstr>
      <vt:lpstr>Arimo</vt:lpstr>
      <vt:lpstr>Poppins Medium</vt:lpstr>
      <vt:lpstr>Calibri</vt:lpstr>
      <vt:lpstr>Poppins Bold</vt:lpstr>
      <vt:lpstr>Montserrat Light</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White Gray Modern Group Project Presentation</dc:title>
  <cp:lastModifiedBy>Administrator</cp:lastModifiedBy>
  <cp:revision>3</cp:revision>
  <dcterms:created xsi:type="dcterms:W3CDTF">2006-08-16T00:00:00Z</dcterms:created>
  <dcterms:modified xsi:type="dcterms:W3CDTF">2024-11-04T13:01:43Z</dcterms:modified>
  <dc:identifier>DAGUkwimdz8</dc:identifier>
</cp:coreProperties>
</file>